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handoutMasterIdLst>
    <p:handoutMasterId r:id="rId73"/>
  </p:handoutMasterIdLst>
  <p:sldIdLst>
    <p:sldId id="257" r:id="rId2"/>
    <p:sldId id="282" r:id="rId3"/>
    <p:sldId id="258" r:id="rId4"/>
    <p:sldId id="259" r:id="rId5"/>
    <p:sldId id="315" r:id="rId6"/>
    <p:sldId id="322" r:id="rId7"/>
    <p:sldId id="323" r:id="rId8"/>
    <p:sldId id="364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4" r:id="rId18"/>
    <p:sldId id="332" r:id="rId19"/>
    <p:sldId id="333" r:id="rId20"/>
    <p:sldId id="316" r:id="rId21"/>
    <p:sldId id="335" r:id="rId22"/>
    <p:sldId id="336" r:id="rId23"/>
    <p:sldId id="385" r:id="rId24"/>
    <p:sldId id="337" r:id="rId25"/>
    <p:sldId id="338" r:id="rId26"/>
    <p:sldId id="347" r:id="rId27"/>
    <p:sldId id="348" r:id="rId28"/>
    <p:sldId id="350" r:id="rId29"/>
    <p:sldId id="376" r:id="rId30"/>
    <p:sldId id="377" r:id="rId31"/>
    <p:sldId id="378" r:id="rId32"/>
    <p:sldId id="379" r:id="rId33"/>
    <p:sldId id="380" r:id="rId34"/>
    <p:sldId id="381" r:id="rId35"/>
    <p:sldId id="354" r:id="rId36"/>
    <p:sldId id="264" r:id="rId37"/>
    <p:sldId id="266" r:id="rId38"/>
    <p:sldId id="344" r:id="rId39"/>
    <p:sldId id="345" r:id="rId40"/>
    <p:sldId id="346" r:id="rId41"/>
    <p:sldId id="382" r:id="rId42"/>
    <p:sldId id="301" r:id="rId43"/>
    <p:sldId id="383" r:id="rId44"/>
    <p:sldId id="317" r:id="rId45"/>
    <p:sldId id="339" r:id="rId46"/>
    <p:sldId id="356" r:id="rId47"/>
    <p:sldId id="340" r:id="rId48"/>
    <p:sldId id="318" r:id="rId49"/>
    <p:sldId id="341" r:id="rId50"/>
    <p:sldId id="384" r:id="rId51"/>
    <p:sldId id="367" r:id="rId52"/>
    <p:sldId id="368" r:id="rId53"/>
    <p:sldId id="320" r:id="rId54"/>
    <p:sldId id="369" r:id="rId55"/>
    <p:sldId id="372" r:id="rId56"/>
    <p:sldId id="373" r:id="rId57"/>
    <p:sldId id="321" r:id="rId58"/>
    <p:sldId id="312" r:id="rId59"/>
    <p:sldId id="355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75" r:id="rId68"/>
    <p:sldId id="374" r:id="rId69"/>
    <p:sldId id="365" r:id="rId70"/>
    <p:sldId id="283" r:id="rId71"/>
    <p:sldId id="284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72" d="100"/>
          <a:sy n="72" d="100"/>
        </p:scale>
        <p:origin x="91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BA579-D5AB-43B1-8D89-A33B5DCFCF8D}" type="datetimeFigureOut">
              <a:rPr lang="en-US" smtClean="0"/>
              <a:t>09-Feb-16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0143F-0531-4C4F-8E2D-DBC50932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42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78637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2" descr="http://www.rafaelgrossmann.com/wp-content/uploads/2015/11/3fc.ai3_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55" y="-20410"/>
            <a:ext cx="12241680" cy="499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9"/>
          <p:cNvSpPr txBox="1">
            <a:spLocks/>
          </p:cNvSpPr>
          <p:nvPr userDrawn="1"/>
        </p:nvSpPr>
        <p:spPr>
          <a:xfrm>
            <a:off x="1772784" y="6509947"/>
            <a:ext cx="103247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UVA DEEP LEARNING COURSE – EFSTRATIOS GAVVES &amp; MAX WELLING - DEEPER INTO DEEP LEARNING AND OPTIMIZATIONS - </a:t>
            </a:r>
            <a:fld id="{2D984D04-8940-47F0-A8A9-1D296935EB47}" type="slidenum">
              <a:rPr lang="en-US" smtClean="0"/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7078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10AD87-CF8B-444B-A207-750AA5BDB615}" type="datetimeFigureOut">
              <a:rPr lang="en-US" smtClean="0"/>
              <a:t>09-Feb-16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984D04-8940-47F0-A8A9-1D296935E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6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AD87-CF8B-444B-A207-750AA5BDB615}" type="datetimeFigureOut">
              <a:rPr lang="en-US" smtClean="0"/>
              <a:t>09-Feb-16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4D04-8940-47F0-A8A9-1D296935E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3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AD87-CF8B-444B-A207-750AA5BDB615}" type="datetimeFigureOut">
              <a:rPr lang="en-US" smtClean="0"/>
              <a:t>09-Feb-16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4D04-8940-47F0-A8A9-1D296935E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55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486550" y="1276774"/>
            <a:ext cx="7268570" cy="4748106"/>
          </a:xfrm>
        </p:spPr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9"/>
          <p:cNvSpPr txBox="1">
            <a:spLocks/>
          </p:cNvSpPr>
          <p:nvPr userDrawn="1"/>
        </p:nvSpPr>
        <p:spPr>
          <a:xfrm>
            <a:off x="310718" y="5521911"/>
            <a:ext cx="3729353" cy="1379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UVA DEEP LEARNING COURSE</a:t>
            </a:r>
            <a:br>
              <a:rPr lang="en-US" dirty="0" smtClean="0"/>
            </a:br>
            <a:r>
              <a:rPr lang="en-US" dirty="0" smtClean="0"/>
              <a:t>EFSTRATIOS GAVVES &amp; MAX WELLING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DEEPER INTO DEEP LEARNING AND OPTIMIZATIONS - </a:t>
            </a:r>
            <a:fld id="{2D984D04-8940-47F0-A8A9-1D296935EB47}" type="slidenum">
              <a:rPr lang="en-US" smtClean="0"/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9240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3120" y="1276774"/>
            <a:ext cx="10922000" cy="4748106"/>
          </a:xfrm>
        </p:spPr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2080" y="142240"/>
            <a:ext cx="11978640" cy="672040"/>
          </a:xfrm>
          <a:ln>
            <a:noFill/>
          </a:ln>
        </p:spPr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783800"/>
            <a:ext cx="12188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9"/>
          <p:cNvSpPr txBox="1">
            <a:spLocks/>
          </p:cNvSpPr>
          <p:nvPr userDrawn="1"/>
        </p:nvSpPr>
        <p:spPr>
          <a:xfrm>
            <a:off x="1719514" y="6509947"/>
            <a:ext cx="103247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UVA DEEP LEARNING COURSE – EFSTRATIOS GAVVES &amp; MAX WELLING - DEEPER INTO DEEP LEARNING AND OPTIMIZATIONS - </a:t>
            </a:r>
            <a:fld id="{2D984D04-8940-47F0-A8A9-1D296935EB47}" type="slidenum">
              <a:rPr lang="en-US" smtClean="0"/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44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451393"/>
            <a:ext cx="5563402" cy="365125"/>
          </a:xfr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724121" y="6451392"/>
            <a:ext cx="5201580" cy="365125"/>
          </a:xfrm>
        </p:spPr>
        <p:txBody>
          <a:bodyPr/>
          <a:lstStyle>
            <a:lvl1pPr>
              <a:defRPr sz="1100"/>
            </a:lvl1pPr>
          </a:lstStyle>
          <a:p>
            <a:fld id="{2D984D04-8940-47F0-A8A9-1D296935E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93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AD87-CF8B-444B-A207-750AA5BDB615}" type="datetimeFigureOut">
              <a:rPr lang="en-US" smtClean="0"/>
              <a:t>09-Feb-16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4D04-8940-47F0-A8A9-1D296935EB4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347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AD87-CF8B-444B-A207-750AA5BDB615}" type="datetimeFigureOut">
              <a:rPr lang="en-US" smtClean="0"/>
              <a:t>09-Feb-16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4D04-8940-47F0-A8A9-1D296935EB4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23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AD87-CF8B-444B-A207-750AA5BDB615}" type="datetimeFigureOut">
              <a:rPr lang="en-US" smtClean="0"/>
              <a:t>09-Feb-16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4D04-8940-47F0-A8A9-1D296935E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27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AD87-CF8B-444B-A207-750AA5BDB615}" type="datetimeFigureOut">
              <a:rPr lang="en-US" smtClean="0"/>
              <a:t>09-Feb-16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4D04-8940-47F0-A8A9-1D296935E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45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AD87-CF8B-444B-A207-750AA5BDB615}" type="datetimeFigureOut">
              <a:rPr lang="en-US" smtClean="0"/>
              <a:t>09-Feb-16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4D04-8940-47F0-A8A9-1D296935E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9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AD87-CF8B-444B-A207-750AA5BDB615}" type="datetimeFigureOut">
              <a:rPr lang="en-US" smtClean="0"/>
              <a:t>09-Feb-16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4D04-8940-47F0-A8A9-1D296935E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83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10AD87-CF8B-444B-A207-750AA5BDB615}" type="datetimeFigureOut">
              <a:rPr lang="en-US" smtClean="0"/>
              <a:t>09-Feb-16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D984D04-8940-47F0-A8A9-1D296935EB4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74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3" Type="http://schemas.openxmlformats.org/officeDocument/2006/relationships/image" Target="../media/image36.png"/><Relationship Id="rId12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10" Type="http://schemas.openxmlformats.org/officeDocument/2006/relationships/image" Target="../media/image8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alecrad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5074920"/>
            <a:ext cx="10269967" cy="822960"/>
          </a:xfrm>
        </p:spPr>
        <p:txBody>
          <a:bodyPr/>
          <a:lstStyle/>
          <a:p>
            <a:r>
              <a:rPr lang="en-US" dirty="0" smtClean="0"/>
              <a:t>Lecture 3: Deeper into Deep Learning and Optimizations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15210" y="5907023"/>
            <a:ext cx="10113264" cy="594360"/>
          </a:xfrm>
        </p:spPr>
        <p:txBody>
          <a:bodyPr/>
          <a:lstStyle/>
          <a:p>
            <a:r>
              <a:rPr lang="en-US" dirty="0" smtClean="0"/>
              <a:t>Deep Learning @ </a:t>
            </a:r>
            <a:r>
              <a:rPr lang="en-US" dirty="0" err="1" smtClean="0"/>
              <a:t>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loss surfaces are</a:t>
            </a:r>
          </a:p>
          <a:p>
            <a:pPr lvl="1"/>
            <a:r>
              <a:rPr lang="en-US" dirty="0" smtClean="0"/>
              <a:t>non-quadratic</a:t>
            </a:r>
          </a:p>
          <a:p>
            <a:pPr lvl="1"/>
            <a:r>
              <a:rPr lang="en-US" dirty="0" smtClean="0"/>
              <a:t>highly non-convex</a:t>
            </a:r>
          </a:p>
          <a:p>
            <a:pPr lvl="1"/>
            <a:r>
              <a:rPr lang="en-US" dirty="0" smtClean="0"/>
              <a:t>very high-dimensional</a:t>
            </a:r>
            <a:endParaRPr lang="en-US" dirty="0"/>
          </a:p>
          <a:p>
            <a:r>
              <a:rPr lang="en-US" dirty="0" smtClean="0"/>
              <a:t>No real guarantee that </a:t>
            </a:r>
          </a:p>
          <a:p>
            <a:pPr lvl="1"/>
            <a:r>
              <a:rPr lang="en-US" dirty="0" smtClean="0"/>
              <a:t>the final solution will be good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converge fast to final solution</a:t>
            </a:r>
          </a:p>
          <a:p>
            <a:pPr lvl="1"/>
            <a:r>
              <a:rPr lang="en-US" dirty="0" smtClean="0"/>
              <a:t>or that there will be convergence  </a:t>
            </a:r>
          </a:p>
          <a:p>
            <a:r>
              <a:rPr lang="en-US" dirty="0" smtClean="0"/>
              <a:t>How can we protect ourselves better?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Still, backpropagation can be 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4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Stochastically sample “mini-batches” from dataset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can contain even just 1 sample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Much faster than Gradient Descend</a:t>
                </a:r>
              </a:p>
              <a:p>
                <a:r>
                  <a:rPr lang="en-US" dirty="0" smtClean="0"/>
                  <a:t>Results are often better</a:t>
                </a:r>
              </a:p>
              <a:p>
                <a:r>
                  <a:rPr lang="en-US" dirty="0"/>
                  <a:t>Can be used for </a:t>
                </a:r>
                <a:r>
                  <a:rPr lang="en-US" dirty="0" smtClean="0"/>
                  <a:t>dynamically changed datasets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Stochastic Gradient Descend (SGD)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25107" y="2769486"/>
                <a:ext cx="6096000" cy="98834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8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l-GR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107" y="2769486"/>
                <a:ext cx="6096000" cy="9883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114870" y="2367417"/>
                <a:ext cx="278961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70" y="2367417"/>
                <a:ext cx="2789610" cy="5579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2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SGD is often better</a:t>
            </a:r>
          </a:p>
        </p:txBody>
      </p:sp>
      <p:sp>
        <p:nvSpPr>
          <p:cNvPr id="12" name="Freeform 11"/>
          <p:cNvSpPr/>
          <p:nvPr/>
        </p:nvSpPr>
        <p:spPr>
          <a:xfrm>
            <a:off x="2424223" y="1212111"/>
            <a:ext cx="7549117" cy="4353457"/>
          </a:xfrm>
          <a:custGeom>
            <a:avLst/>
            <a:gdLst>
              <a:gd name="connsiteX0" fmla="*/ 0 w 7549117"/>
              <a:gd name="connsiteY0" fmla="*/ 478465 h 4353457"/>
              <a:gd name="connsiteX1" fmla="*/ 1010094 w 7549117"/>
              <a:gd name="connsiteY1" fmla="*/ 2998381 h 4353457"/>
              <a:gd name="connsiteX2" fmla="*/ 1722475 w 7549117"/>
              <a:gd name="connsiteY2" fmla="*/ 2604976 h 4353457"/>
              <a:gd name="connsiteX3" fmla="*/ 2169042 w 7549117"/>
              <a:gd name="connsiteY3" fmla="*/ 3551274 h 4353457"/>
              <a:gd name="connsiteX4" fmla="*/ 3264196 w 7549117"/>
              <a:gd name="connsiteY4" fmla="*/ 4263656 h 4353457"/>
              <a:gd name="connsiteX5" fmla="*/ 4699591 w 7549117"/>
              <a:gd name="connsiteY5" fmla="*/ 1424763 h 4353457"/>
              <a:gd name="connsiteX6" fmla="*/ 6305107 w 7549117"/>
              <a:gd name="connsiteY6" fmla="*/ 1318437 h 4353457"/>
              <a:gd name="connsiteX7" fmla="*/ 7549117 w 7549117"/>
              <a:gd name="connsiteY7" fmla="*/ 0 h 43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9117" h="4353457">
                <a:moveTo>
                  <a:pt x="0" y="478465"/>
                </a:moveTo>
                <a:cubicBezTo>
                  <a:pt x="361507" y="1561214"/>
                  <a:pt x="723015" y="2643963"/>
                  <a:pt x="1010094" y="2998381"/>
                </a:cubicBezTo>
                <a:cubicBezTo>
                  <a:pt x="1297173" y="3352799"/>
                  <a:pt x="1529317" y="2512827"/>
                  <a:pt x="1722475" y="2604976"/>
                </a:cubicBezTo>
                <a:cubicBezTo>
                  <a:pt x="1915633" y="2697125"/>
                  <a:pt x="1912089" y="3274827"/>
                  <a:pt x="2169042" y="3551274"/>
                </a:cubicBezTo>
                <a:cubicBezTo>
                  <a:pt x="2425996" y="3827721"/>
                  <a:pt x="2842438" y="4618074"/>
                  <a:pt x="3264196" y="4263656"/>
                </a:cubicBezTo>
                <a:cubicBezTo>
                  <a:pt x="3685954" y="3909238"/>
                  <a:pt x="4192773" y="1915633"/>
                  <a:pt x="4699591" y="1424763"/>
                </a:cubicBezTo>
                <a:cubicBezTo>
                  <a:pt x="5206410" y="933893"/>
                  <a:pt x="5830186" y="1555898"/>
                  <a:pt x="6305107" y="1318437"/>
                </a:cubicBezTo>
                <a:cubicBezTo>
                  <a:pt x="6780028" y="1080977"/>
                  <a:pt x="7164572" y="540488"/>
                  <a:pt x="754911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79407" y="2693583"/>
            <a:ext cx="212651" cy="2126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55856" y="2430576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Current solution</a:t>
            </a:r>
            <a:endParaRPr lang="en-US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3260" y="3143584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Full GD gradient</a:t>
            </a:r>
            <a:endParaRPr lang="en-US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9017" y="2875092"/>
            <a:ext cx="392648" cy="1027057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199438" y="3861561"/>
            <a:ext cx="212651" cy="2126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453124" y="3833707"/>
            <a:ext cx="1810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New GD solution</a:t>
            </a:r>
            <a:endParaRPr lang="en-US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cxnSp>
        <p:nvCxnSpPr>
          <p:cNvPr id="23" name="Straight Arrow Connector 22"/>
          <p:cNvCxnSpPr>
            <a:endCxn id="28" idx="1"/>
          </p:cNvCxnSpPr>
          <p:nvPr/>
        </p:nvCxnSpPr>
        <p:spPr>
          <a:xfrm>
            <a:off x="2860916" y="2885722"/>
            <a:ext cx="1174516" cy="774268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004290" y="3628848"/>
            <a:ext cx="212651" cy="2126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475886" y="3013073"/>
            <a:ext cx="2207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Noisy SGD gradient</a:t>
            </a:r>
            <a:endParaRPr lang="en-US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357001" y="4066878"/>
            <a:ext cx="118885" cy="23948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475886" y="4183268"/>
            <a:ext cx="212651" cy="2126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24223" y="4422751"/>
            <a:ext cx="181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Best GD solution</a:t>
            </a:r>
            <a:endParaRPr lang="en-US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194714" y="3802904"/>
            <a:ext cx="562135" cy="1208891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47273" y="5183367"/>
            <a:ext cx="528404" cy="382201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731398" y="5001162"/>
            <a:ext cx="212651" cy="2126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37723" y="5556780"/>
            <a:ext cx="1984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Best SGD solution</a:t>
            </a:r>
            <a:endParaRPr lang="en-US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90860" y="3308946"/>
            <a:ext cx="4452971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radley Hand ITC" panose="03070402050302030203" pitchFamily="66" charset="0"/>
              </a:rPr>
              <a:t>No guarantee that this is what</a:t>
            </a:r>
            <a:br>
              <a:rPr lang="en-US" sz="2400" dirty="0" smtClean="0">
                <a:latin typeface="Bradley Hand ITC" panose="03070402050302030203" pitchFamily="66" charset="0"/>
              </a:rPr>
            </a:br>
            <a:r>
              <a:rPr lang="en-US" sz="2400" dirty="0" smtClean="0">
                <a:latin typeface="Bradley Hand ITC" panose="03070402050302030203" pitchFamily="66" charset="0"/>
              </a:rPr>
              <a:t>is going to always happen.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radley Hand ITC" panose="03070402050302030203" pitchFamily="66" charset="0"/>
              </a:rPr>
              <a:t>But the noisy SGC gradients can help some times escaping local optima</a:t>
            </a:r>
            <a:endParaRPr lang="en-US" sz="2400" dirty="0">
              <a:latin typeface="Bradley Hand ITC" panose="03070402050302030203" pitchFamily="66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382198" y="120147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latin typeface="Bradley Hand ITC" panose="03070402050302030203" pitchFamily="66" charset="0"/>
              </a:rPr>
              <a:t>Loss surface</a:t>
            </a:r>
            <a:endParaRPr lang="en-US" b="1" dirty="0">
              <a:solidFill>
                <a:schemeClr val="accent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484388" y="5450454"/>
            <a:ext cx="212651" cy="2126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4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21" grpId="0" animBg="1"/>
      <p:bldP spid="22" grpId="0"/>
      <p:bldP spid="28" grpId="0" animBg="1"/>
      <p:bldP spid="31" grpId="0"/>
      <p:bldP spid="35" grpId="0" animBg="1"/>
      <p:bldP spid="36" grpId="0"/>
      <p:bldP spid="43" grpId="0" animBg="1"/>
      <p:bldP spid="44" grpId="0"/>
      <p:bldP spid="45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SGD is often better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3120" y="1276773"/>
            <a:ext cx="10905224" cy="5145291"/>
          </a:xfrm>
        </p:spPr>
        <p:txBody>
          <a:bodyPr/>
          <a:lstStyle/>
          <a:p>
            <a:r>
              <a:rPr lang="en-US" dirty="0" smtClean="0"/>
              <a:t>The gradient is more “noisy”</a:t>
            </a:r>
          </a:p>
          <a:p>
            <a:r>
              <a:rPr lang="en-US" dirty="0" smtClean="0"/>
              <a:t>A noisy gradient acts as regularization</a:t>
            </a:r>
          </a:p>
          <a:p>
            <a:r>
              <a:rPr lang="en-US" dirty="0" smtClean="0"/>
              <a:t>Model does not assume that the training samples are the “absolute representative” of the input distribution</a:t>
            </a:r>
          </a:p>
          <a:p>
            <a:pPr lvl="1"/>
            <a:r>
              <a:rPr lang="en-US" dirty="0" smtClean="0"/>
              <a:t>Traditional optimization problems: “find optimal route”</a:t>
            </a:r>
          </a:p>
          <a:p>
            <a:r>
              <a:rPr lang="en-US" dirty="0" smtClean="0"/>
              <a:t>Instead, the model assumes that the sampled training data is roughly representative</a:t>
            </a:r>
          </a:p>
          <a:p>
            <a:r>
              <a:rPr lang="en-US" dirty="0" smtClean="0"/>
              <a:t>So, model does not overfit to the particular training samples</a:t>
            </a:r>
          </a:p>
        </p:txBody>
      </p:sp>
    </p:spTree>
    <p:extLst>
      <p:ext uri="{BB962C8B-B14F-4D97-AF65-F5344CB8AC3E}">
        <p14:creationId xmlns:p14="http://schemas.microsoft.com/office/powerpoint/2010/main" val="41710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SGD is faster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576048" y="2796988"/>
            <a:ext cx="1237128" cy="1292425"/>
            <a:chOff x="5576048" y="2796988"/>
            <a:chExt cx="1237128" cy="1292425"/>
          </a:xfrm>
        </p:grpSpPr>
        <p:sp>
          <p:nvSpPr>
            <p:cNvPr id="5" name="Oval 4"/>
            <p:cNvSpPr/>
            <p:nvPr/>
          </p:nvSpPr>
          <p:spPr>
            <a:xfrm>
              <a:off x="5719483" y="3012141"/>
              <a:ext cx="143435" cy="1434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078071" y="2796988"/>
              <a:ext cx="143435" cy="1434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576048" y="3424518"/>
              <a:ext cx="143435" cy="14343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871883" y="3281083"/>
              <a:ext cx="143435" cy="1434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194612" y="3083858"/>
              <a:ext cx="143435" cy="14343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871883" y="3567954"/>
              <a:ext cx="143435" cy="143435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221506" y="3496236"/>
              <a:ext cx="143435" cy="14343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669741" y="3209365"/>
              <a:ext cx="143435" cy="14343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35270" y="3657601"/>
              <a:ext cx="143435" cy="14343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078070" y="3945978"/>
              <a:ext cx="143435" cy="14343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140824" y="2228789"/>
            <a:ext cx="1851242" cy="1177799"/>
            <a:chOff x="6140824" y="2228789"/>
            <a:chExt cx="1851242" cy="1177799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140824" y="2590800"/>
              <a:ext cx="1147482" cy="81578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6835557" y="2228789"/>
              <a:ext cx="11565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Bradley Hand ITC" panose="03070402050302030203" pitchFamily="66" charset="0"/>
                </a:rPr>
                <a:t>Gradient</a:t>
              </a:r>
              <a:endParaRPr lang="en-US" dirty="0">
                <a:latin typeface="Bradley Hand ITC" panose="03070402050302030203" pitchFamily="66" charset="0"/>
              </a:endParaRPr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7342406" y="1152202"/>
            <a:ext cx="18768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10x</a:t>
            </a:r>
            <a:endParaRPr lang="en-US" sz="5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257" name="Group 256"/>
          <p:cNvGrpSpPr/>
          <p:nvPr/>
        </p:nvGrpSpPr>
        <p:grpSpPr>
          <a:xfrm>
            <a:off x="1380184" y="1576280"/>
            <a:ext cx="1237128" cy="1292425"/>
            <a:chOff x="5576048" y="2796988"/>
            <a:chExt cx="1237128" cy="1292425"/>
          </a:xfrm>
        </p:grpSpPr>
        <p:sp>
          <p:nvSpPr>
            <p:cNvPr id="258" name="Oval 257"/>
            <p:cNvSpPr/>
            <p:nvPr/>
          </p:nvSpPr>
          <p:spPr>
            <a:xfrm>
              <a:off x="5719483" y="3012141"/>
              <a:ext cx="143435" cy="1434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6078071" y="2796988"/>
              <a:ext cx="143435" cy="1434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5576048" y="3424518"/>
              <a:ext cx="143435" cy="14343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5871883" y="3281083"/>
              <a:ext cx="143435" cy="1434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194612" y="3083858"/>
              <a:ext cx="143435" cy="14343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5871883" y="3567954"/>
              <a:ext cx="143435" cy="143435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6221506" y="3496236"/>
              <a:ext cx="143435" cy="14343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6669741" y="3209365"/>
              <a:ext cx="143435" cy="14343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6535270" y="3657601"/>
              <a:ext cx="143435" cy="14343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6078070" y="3945978"/>
              <a:ext cx="143435" cy="14343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3126267" y="2597094"/>
            <a:ext cx="1237128" cy="1292425"/>
            <a:chOff x="5576048" y="2796988"/>
            <a:chExt cx="1237128" cy="1292425"/>
          </a:xfrm>
        </p:grpSpPr>
        <p:sp>
          <p:nvSpPr>
            <p:cNvPr id="269" name="Oval 268"/>
            <p:cNvSpPr/>
            <p:nvPr/>
          </p:nvSpPr>
          <p:spPr>
            <a:xfrm>
              <a:off x="5719483" y="3012141"/>
              <a:ext cx="143435" cy="1434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6078071" y="2796988"/>
              <a:ext cx="143435" cy="1434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5576048" y="3424518"/>
              <a:ext cx="143435" cy="14343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5871883" y="3281083"/>
              <a:ext cx="143435" cy="1434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6194612" y="3083858"/>
              <a:ext cx="143435" cy="14343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5871883" y="3567954"/>
              <a:ext cx="143435" cy="143435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6221506" y="3496236"/>
              <a:ext cx="143435" cy="14343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6669741" y="3209365"/>
              <a:ext cx="143435" cy="14343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6535270" y="3657601"/>
              <a:ext cx="143435" cy="14343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6078070" y="3945978"/>
              <a:ext cx="143435" cy="14343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4840942" y="862832"/>
            <a:ext cx="1237128" cy="1292425"/>
            <a:chOff x="5576048" y="2796988"/>
            <a:chExt cx="1237128" cy="1292425"/>
          </a:xfrm>
        </p:grpSpPr>
        <p:sp>
          <p:nvSpPr>
            <p:cNvPr id="280" name="Oval 279"/>
            <p:cNvSpPr/>
            <p:nvPr/>
          </p:nvSpPr>
          <p:spPr>
            <a:xfrm>
              <a:off x="5719483" y="3012141"/>
              <a:ext cx="143435" cy="1434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6078071" y="2796988"/>
              <a:ext cx="143435" cy="1434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5576048" y="3424518"/>
              <a:ext cx="143435" cy="14343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5871883" y="3281083"/>
              <a:ext cx="143435" cy="1434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6194612" y="3083858"/>
              <a:ext cx="143435" cy="14343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5871883" y="3567954"/>
              <a:ext cx="143435" cy="143435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6221506" y="3496236"/>
              <a:ext cx="143435" cy="14343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6669741" y="3209365"/>
              <a:ext cx="143435" cy="14343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6535270" y="3657601"/>
              <a:ext cx="143435" cy="14343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6078070" y="3945978"/>
              <a:ext cx="143435" cy="14343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8680252" y="2436893"/>
            <a:ext cx="1237128" cy="1292425"/>
            <a:chOff x="5576048" y="2796988"/>
            <a:chExt cx="1237128" cy="1292425"/>
          </a:xfrm>
        </p:grpSpPr>
        <p:sp>
          <p:nvSpPr>
            <p:cNvPr id="291" name="Oval 290"/>
            <p:cNvSpPr/>
            <p:nvPr/>
          </p:nvSpPr>
          <p:spPr>
            <a:xfrm>
              <a:off x="5719483" y="3012141"/>
              <a:ext cx="143435" cy="1434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6078071" y="2796988"/>
              <a:ext cx="143435" cy="1434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5576048" y="3424518"/>
              <a:ext cx="143435" cy="14343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5871883" y="3281083"/>
              <a:ext cx="143435" cy="1434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6194612" y="3083858"/>
              <a:ext cx="143435" cy="14343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5871883" y="3567954"/>
              <a:ext cx="143435" cy="143435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6221506" y="3496236"/>
              <a:ext cx="143435" cy="14343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6669741" y="3209365"/>
              <a:ext cx="143435" cy="14343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6535270" y="3657601"/>
              <a:ext cx="143435" cy="14343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6078070" y="3945978"/>
              <a:ext cx="143435" cy="14343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10757296" y="1448314"/>
            <a:ext cx="1237128" cy="1292425"/>
            <a:chOff x="5576048" y="2796988"/>
            <a:chExt cx="1237128" cy="1292425"/>
          </a:xfrm>
        </p:grpSpPr>
        <p:sp>
          <p:nvSpPr>
            <p:cNvPr id="302" name="Oval 301"/>
            <p:cNvSpPr/>
            <p:nvPr/>
          </p:nvSpPr>
          <p:spPr>
            <a:xfrm>
              <a:off x="5719483" y="3012141"/>
              <a:ext cx="143435" cy="1434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6078071" y="2796988"/>
              <a:ext cx="143435" cy="1434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5576048" y="3424518"/>
              <a:ext cx="143435" cy="14343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5871883" y="3281083"/>
              <a:ext cx="143435" cy="1434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6194612" y="3083858"/>
              <a:ext cx="143435" cy="14343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5871883" y="3567954"/>
              <a:ext cx="143435" cy="143435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6221506" y="3496236"/>
              <a:ext cx="143435" cy="14343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6669741" y="3209365"/>
              <a:ext cx="143435" cy="14343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6535270" y="3657601"/>
              <a:ext cx="143435" cy="14343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6078070" y="3945978"/>
              <a:ext cx="143435" cy="14343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10309061" y="3299765"/>
            <a:ext cx="1237128" cy="1292425"/>
            <a:chOff x="5576048" y="2796988"/>
            <a:chExt cx="1237128" cy="1292425"/>
          </a:xfrm>
        </p:grpSpPr>
        <p:sp>
          <p:nvSpPr>
            <p:cNvPr id="313" name="Oval 312"/>
            <p:cNvSpPr/>
            <p:nvPr/>
          </p:nvSpPr>
          <p:spPr>
            <a:xfrm>
              <a:off x="5719483" y="3012141"/>
              <a:ext cx="143435" cy="1434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6078071" y="2796988"/>
              <a:ext cx="143435" cy="1434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5576048" y="3424518"/>
              <a:ext cx="143435" cy="14343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5871883" y="3281083"/>
              <a:ext cx="143435" cy="1434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6194612" y="3083858"/>
              <a:ext cx="143435" cy="14343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5871883" y="3567954"/>
              <a:ext cx="143435" cy="143435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6221506" y="3496236"/>
              <a:ext cx="143435" cy="14343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6669741" y="3209365"/>
              <a:ext cx="143435" cy="14343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6535270" y="3657601"/>
              <a:ext cx="143435" cy="14343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6078070" y="3945978"/>
              <a:ext cx="143435" cy="14343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8500958" y="4309012"/>
            <a:ext cx="1237128" cy="1292425"/>
            <a:chOff x="5576048" y="2796988"/>
            <a:chExt cx="1237128" cy="1292425"/>
          </a:xfrm>
        </p:grpSpPr>
        <p:sp>
          <p:nvSpPr>
            <p:cNvPr id="324" name="Oval 323"/>
            <p:cNvSpPr/>
            <p:nvPr/>
          </p:nvSpPr>
          <p:spPr>
            <a:xfrm>
              <a:off x="5719483" y="3012141"/>
              <a:ext cx="143435" cy="1434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6078071" y="2796988"/>
              <a:ext cx="143435" cy="1434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5576048" y="3424518"/>
              <a:ext cx="143435" cy="14343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5871883" y="3281083"/>
              <a:ext cx="143435" cy="1434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6194612" y="3083858"/>
              <a:ext cx="143435" cy="14343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5871883" y="3567954"/>
              <a:ext cx="143435" cy="143435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6221506" y="3496236"/>
              <a:ext cx="143435" cy="14343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6669741" y="3209365"/>
              <a:ext cx="143435" cy="14343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6535270" y="3657601"/>
              <a:ext cx="143435" cy="14343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6078070" y="3945978"/>
              <a:ext cx="143435" cy="14343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3673113" y="4237294"/>
            <a:ext cx="1237128" cy="1292425"/>
            <a:chOff x="5576048" y="2796988"/>
            <a:chExt cx="1237128" cy="1292425"/>
          </a:xfrm>
        </p:grpSpPr>
        <p:sp>
          <p:nvSpPr>
            <p:cNvPr id="335" name="Oval 334"/>
            <p:cNvSpPr/>
            <p:nvPr/>
          </p:nvSpPr>
          <p:spPr>
            <a:xfrm>
              <a:off x="5719483" y="3012141"/>
              <a:ext cx="143435" cy="1434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>
              <a:off x="6078071" y="2796988"/>
              <a:ext cx="143435" cy="1434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5576048" y="3424518"/>
              <a:ext cx="143435" cy="14343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5871883" y="3281083"/>
              <a:ext cx="143435" cy="1434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6194612" y="3083858"/>
              <a:ext cx="143435" cy="14343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5871883" y="3567954"/>
              <a:ext cx="143435" cy="143435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6221506" y="3496236"/>
              <a:ext cx="143435" cy="14343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>
              <a:off x="6669741" y="3209365"/>
              <a:ext cx="143435" cy="14343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6535270" y="3657601"/>
              <a:ext cx="143435" cy="14343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6078070" y="3945978"/>
              <a:ext cx="143435" cy="14343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1327129" y="4401671"/>
            <a:ext cx="1237128" cy="1292425"/>
            <a:chOff x="5576048" y="2796988"/>
            <a:chExt cx="1237128" cy="1292425"/>
          </a:xfrm>
        </p:grpSpPr>
        <p:sp>
          <p:nvSpPr>
            <p:cNvPr id="346" name="Oval 345"/>
            <p:cNvSpPr/>
            <p:nvPr/>
          </p:nvSpPr>
          <p:spPr>
            <a:xfrm>
              <a:off x="5719483" y="3012141"/>
              <a:ext cx="143435" cy="1434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>
              <a:off x="6078071" y="2796988"/>
              <a:ext cx="143435" cy="1434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5576048" y="3424518"/>
              <a:ext cx="143435" cy="14343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5871883" y="3281083"/>
              <a:ext cx="143435" cy="1434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6194612" y="3083858"/>
              <a:ext cx="143435" cy="14343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/>
            <p:cNvSpPr/>
            <p:nvPr/>
          </p:nvSpPr>
          <p:spPr>
            <a:xfrm>
              <a:off x="5871883" y="3567954"/>
              <a:ext cx="143435" cy="143435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6221506" y="3496236"/>
              <a:ext cx="143435" cy="14343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6669741" y="3209365"/>
              <a:ext cx="143435" cy="14343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6535270" y="3657601"/>
              <a:ext cx="143435" cy="14343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6078070" y="3945978"/>
              <a:ext cx="143435" cy="14343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6" name="Rectangle 355"/>
          <p:cNvSpPr/>
          <p:nvPr/>
        </p:nvSpPr>
        <p:spPr>
          <a:xfrm>
            <a:off x="5423530" y="4400926"/>
            <a:ext cx="26022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What is our gradient now?</a:t>
            </a:r>
            <a:endParaRPr lang="en-US" sz="32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357" name="Group 356"/>
          <p:cNvGrpSpPr/>
          <p:nvPr/>
        </p:nvGrpSpPr>
        <p:grpSpPr>
          <a:xfrm>
            <a:off x="6136057" y="2224026"/>
            <a:ext cx="1851242" cy="1177799"/>
            <a:chOff x="6140824" y="2228789"/>
            <a:chExt cx="1851242" cy="1177799"/>
          </a:xfrm>
        </p:grpSpPr>
        <p:cxnSp>
          <p:nvCxnSpPr>
            <p:cNvPr id="358" name="Straight Arrow Connector 357"/>
            <p:cNvCxnSpPr/>
            <p:nvPr/>
          </p:nvCxnSpPr>
          <p:spPr>
            <a:xfrm flipV="1">
              <a:off x="6140824" y="2590800"/>
              <a:ext cx="1147482" cy="81578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Rectangle 358"/>
            <p:cNvSpPr/>
            <p:nvPr/>
          </p:nvSpPr>
          <p:spPr>
            <a:xfrm>
              <a:off x="6835557" y="2228789"/>
              <a:ext cx="1156509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Gradient</a:t>
              </a:r>
              <a:endParaRPr lang="en-US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98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  <p:bldP spid="3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 course in real situations data do not replicate</a:t>
            </a:r>
          </a:p>
          <a:p>
            <a:r>
              <a:rPr lang="en-US" dirty="0" smtClean="0"/>
              <a:t>However, after a sizeable amount of data there are clusters of data that are similar</a:t>
            </a:r>
          </a:p>
          <a:p>
            <a:r>
              <a:rPr lang="en-US" dirty="0" smtClean="0"/>
              <a:t>Hence, the gradient is approximately alright</a:t>
            </a:r>
          </a:p>
          <a:p>
            <a:r>
              <a:rPr lang="en-US" dirty="0" smtClean="0"/>
              <a:t>Approximate alright is great, is even better in many cases actually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SGD is 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19" y="1276774"/>
            <a:ext cx="7589497" cy="474810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Often datasets are not “rigid”</a:t>
            </a:r>
          </a:p>
          <a:p>
            <a:r>
              <a:rPr lang="en-US" dirty="0" smtClean="0"/>
              <a:t>Imagine </a:t>
            </a:r>
            <a:r>
              <a:rPr lang="en-US" dirty="0" err="1" smtClean="0"/>
              <a:t>Instagram</a:t>
            </a:r>
            <a:endParaRPr lang="en-US" dirty="0" smtClean="0"/>
          </a:p>
          <a:p>
            <a:pPr lvl="1"/>
            <a:r>
              <a:rPr lang="en-US" dirty="0" smtClean="0"/>
              <a:t>Let’s assume 1 million of </a:t>
            </a:r>
            <a:r>
              <a:rPr lang="en-US" b="1" dirty="0" smtClean="0"/>
              <a:t>new </a:t>
            </a:r>
            <a:r>
              <a:rPr lang="en-US" dirty="0" smtClean="0"/>
              <a:t>images uploaded per week and we want to build a “cool picture” classifier</a:t>
            </a:r>
          </a:p>
          <a:p>
            <a:pPr lvl="1"/>
            <a:r>
              <a:rPr lang="en-US" dirty="0" smtClean="0"/>
              <a:t>Should “cool pictures” from the previous year have the same as much influence?</a:t>
            </a:r>
          </a:p>
          <a:p>
            <a:pPr lvl="1"/>
            <a:r>
              <a:rPr lang="en-US" dirty="0" smtClean="0"/>
              <a:t>No, the learning machine should track these changes</a:t>
            </a:r>
          </a:p>
          <a:p>
            <a:r>
              <a:rPr lang="en-US" dirty="0" smtClean="0"/>
              <a:t>With GD these changes go undetected, as results are averaged by the many more “past” samples</a:t>
            </a:r>
          </a:p>
          <a:p>
            <a:pPr lvl="1"/>
            <a:r>
              <a:rPr lang="en-US" dirty="0" smtClean="0"/>
              <a:t>Past “over-dominates”</a:t>
            </a:r>
          </a:p>
          <a:p>
            <a:r>
              <a:rPr lang="en-US" dirty="0" smtClean="0"/>
              <a:t>A properly implemented SGD can track changes much better and give better models</a:t>
            </a:r>
          </a:p>
          <a:p>
            <a:pPr lvl="1"/>
            <a:r>
              <a:rPr lang="en-US" dirty="0" smtClean="0"/>
              <a:t>[LeCun2002]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SGD for dynamically changed datasets</a:t>
            </a:r>
            <a:endParaRPr lang="en-US" dirty="0"/>
          </a:p>
        </p:txBody>
      </p:sp>
      <p:pic>
        <p:nvPicPr>
          <p:cNvPr id="2054" name="Picture 6" descr="http://i.dailymail.co.uk/i/pix/2015/07/20/20/2AB3C3D800000578-0-Instagram_inspiration_Kendall_s_photo_that_shows_her_lying_on_th-m-95_143741899468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261" y="106321"/>
            <a:ext cx="2241839" cy="216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52478" y="2210108"/>
            <a:ext cx="2602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Cool this week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6" name="Picture 8" descr="http://static4.businessinsider.com/image/5543cfc4eab8ea516001cedf/toms-will-give-free-shoes-to-children-if-you-instagram-your-bare-fe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428" y="2554812"/>
            <a:ext cx="2024550" cy="151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297224" y="4025069"/>
            <a:ext cx="2602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Cool in 2014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8" name="Picture 10" descr="http://i.telegraph.co.uk/multimedia/archive/01769/angry-birds_1769742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913" y="4431862"/>
            <a:ext cx="2016698" cy="132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350389" y="5759054"/>
            <a:ext cx="2602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Cool in 2010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7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8566061" cy="474810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Applicable only with SGD</a:t>
            </a:r>
          </a:p>
          <a:p>
            <a:r>
              <a:rPr lang="en-US" dirty="0" smtClean="0"/>
              <a:t>Choose samples with maximum information content</a:t>
            </a:r>
          </a:p>
          <a:p>
            <a:r>
              <a:rPr lang="en-US" dirty="0" smtClean="0"/>
              <a:t>Shuffle samples so that in a mini-batches the training examples are from different classes</a:t>
            </a:r>
          </a:p>
          <a:p>
            <a:pPr lvl="1"/>
            <a:r>
              <a:rPr lang="en-US" dirty="0" smtClean="0"/>
              <a:t>As different as possible</a:t>
            </a:r>
          </a:p>
          <a:p>
            <a:r>
              <a:rPr lang="en-US" dirty="0" smtClean="0"/>
              <a:t>Prefer samples that are more likely to generate larger errors</a:t>
            </a:r>
          </a:p>
          <a:p>
            <a:pPr lvl="1"/>
            <a:r>
              <a:rPr lang="en-US" dirty="0" smtClean="0"/>
              <a:t>Otherwise gradients will be small and learning will be slow</a:t>
            </a:r>
          </a:p>
          <a:p>
            <a:pPr lvl="1"/>
            <a:r>
              <a:rPr lang="en-US" dirty="0" smtClean="0"/>
              <a:t>Check the errors from previous rounds and prefer “hard examples”</a:t>
            </a:r>
          </a:p>
          <a:p>
            <a:pPr lvl="1"/>
            <a:r>
              <a:rPr lang="en-US" dirty="0" smtClean="0"/>
              <a:t>Don’t overdo it though :P, beware of outliers</a:t>
            </a:r>
          </a:p>
          <a:p>
            <a:r>
              <a:rPr lang="en-US" dirty="0" smtClean="0"/>
              <a:t>In practice, split your dataset into mini-batches</a:t>
            </a:r>
          </a:p>
          <a:p>
            <a:pPr lvl="1"/>
            <a:r>
              <a:rPr lang="en-US" dirty="0" smtClean="0"/>
              <a:t>Each mini-batch is as class-divergent and rich as possible</a:t>
            </a:r>
          </a:p>
          <a:p>
            <a:pPr lvl="1"/>
            <a:r>
              <a:rPr lang="en-US" dirty="0" smtClean="0"/>
              <a:t>At each new epoch create new batches with new, randomly shuffled examples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Shuffling examples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22194" y="913197"/>
            <a:ext cx="1275907" cy="153551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43461" y="2723580"/>
            <a:ext cx="1275907" cy="22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43461" y="3046101"/>
            <a:ext cx="1275907" cy="2216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43461" y="3385010"/>
            <a:ext cx="1275907" cy="2216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43460" y="3723919"/>
            <a:ext cx="1275907" cy="22163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43460" y="4062828"/>
            <a:ext cx="1275907" cy="2216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43461" y="4559334"/>
            <a:ext cx="1275907" cy="22163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143461" y="4881855"/>
            <a:ext cx="1275907" cy="2216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3461" y="5220764"/>
            <a:ext cx="1275907" cy="2216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43460" y="5559673"/>
            <a:ext cx="1275907" cy="2216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43460" y="5898582"/>
            <a:ext cx="1275907" cy="22163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860266" y="91319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Dataset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0266" y="2609438"/>
            <a:ext cx="1402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Shuffling at epoch t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143460" y="2723580"/>
            <a:ext cx="1275907" cy="1560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143460" y="4563739"/>
            <a:ext cx="1275907" cy="1560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849634" y="4493007"/>
            <a:ext cx="1402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Shuffling at epoch t+1</a:t>
            </a:r>
            <a:endParaRPr lang="en-US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6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Conditions of convergence well </a:t>
            </a:r>
            <a:r>
              <a:rPr lang="en-US" dirty="0" smtClean="0"/>
              <a:t>understood</a:t>
            </a:r>
          </a:p>
          <a:p>
            <a:pPr lvl="1"/>
            <a:r>
              <a:rPr lang="en-US" dirty="0" smtClean="0"/>
              <a:t>The “good noise” prevents from finding the absolutely best (for our given training dataset) solution</a:t>
            </a:r>
            <a:endParaRPr lang="en-US" dirty="0"/>
          </a:p>
          <a:p>
            <a:r>
              <a:rPr lang="en-US" dirty="0"/>
              <a:t>Acceleration techniques can be </a:t>
            </a:r>
            <a:r>
              <a:rPr lang="en-US" dirty="0" smtClean="0"/>
              <a:t>applied</a:t>
            </a:r>
          </a:p>
          <a:p>
            <a:pPr lvl="1"/>
            <a:r>
              <a:rPr lang="en-US" dirty="0" smtClean="0"/>
              <a:t>Second order (Hessian based) optimizations are possible</a:t>
            </a:r>
          </a:p>
          <a:p>
            <a:pPr lvl="1"/>
            <a:r>
              <a:rPr lang="en-US" dirty="0" smtClean="0"/>
              <a:t>Measuring not only gradients, but also curvatures of the loss surface</a:t>
            </a:r>
            <a:endParaRPr lang="en-US" dirty="0"/>
          </a:p>
          <a:p>
            <a:r>
              <a:rPr lang="en-US" dirty="0"/>
              <a:t>Simpler theoretical analysis on weight dynamics and convergence rates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of Gradient Descend batch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4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SGD is preferred to Gradient Descend</a:t>
            </a:r>
          </a:p>
          <a:p>
            <a:r>
              <a:rPr lang="en-US" dirty="0" smtClean="0"/>
              <a:t>Training is orders faster</a:t>
            </a:r>
          </a:p>
          <a:p>
            <a:pPr lvl="1"/>
            <a:r>
              <a:rPr lang="en-US" dirty="0" smtClean="0"/>
              <a:t>In real datasets Gradient Descend is not even realistic</a:t>
            </a:r>
          </a:p>
          <a:p>
            <a:r>
              <a:rPr lang="en-US" dirty="0" smtClean="0"/>
              <a:t>Solutions are better and with better generalization</a:t>
            </a:r>
          </a:p>
          <a:p>
            <a:pPr lvl="1"/>
            <a:r>
              <a:rPr lang="en-US" dirty="0"/>
              <a:t>Important not only for efficiency, but also for dataset size scale-up</a:t>
            </a:r>
          </a:p>
          <a:p>
            <a:pPr lvl="1"/>
            <a:r>
              <a:rPr lang="en-US" dirty="0"/>
              <a:t>Much larger datasets, much better </a:t>
            </a:r>
            <a:r>
              <a:rPr lang="en-US" dirty="0" smtClean="0"/>
              <a:t>generalization</a:t>
            </a:r>
          </a:p>
          <a:p>
            <a:r>
              <a:rPr lang="en-US" dirty="0"/>
              <a:t>How many samples per mini-batch?</a:t>
            </a:r>
          </a:p>
          <a:p>
            <a:pPr lvl="1"/>
            <a:r>
              <a:rPr lang="en-US" dirty="0"/>
              <a:t>Hyper-parameter, trial &amp; error</a:t>
            </a:r>
          </a:p>
          <a:p>
            <a:pPr lvl="1"/>
            <a:r>
              <a:rPr lang="en-US" dirty="0"/>
              <a:t>Usually between 32-256 samples for image </a:t>
            </a:r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89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Machine Learning Paradigm for Neural Networks</a:t>
            </a:r>
          </a:p>
          <a:p>
            <a:r>
              <a:rPr lang="en-US" dirty="0">
                <a:sym typeface="Wingdings" panose="05000000000000000000" pitchFamily="2" charset="2"/>
              </a:rPr>
              <a:t>The Backpropagation algorithm for learning with a neural network</a:t>
            </a:r>
          </a:p>
          <a:p>
            <a:r>
              <a:rPr lang="en-US" dirty="0">
                <a:sym typeface="Wingdings" panose="05000000000000000000" pitchFamily="2" charset="2"/>
              </a:rPr>
              <a:t>Neural Networks as modular architectures</a:t>
            </a:r>
          </a:p>
          <a:p>
            <a:r>
              <a:rPr lang="en-US" dirty="0"/>
              <a:t>Various Neural Network modules</a:t>
            </a:r>
          </a:p>
          <a:p>
            <a:r>
              <a:rPr lang="en-US" dirty="0"/>
              <a:t>How to implement and check your very own module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Previous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15" y="604087"/>
            <a:ext cx="4029350" cy="2286000"/>
          </a:xfrm>
        </p:spPr>
        <p:txBody>
          <a:bodyPr/>
          <a:lstStyle/>
          <a:p>
            <a:r>
              <a:rPr lang="en-US" dirty="0" smtClean="0"/>
              <a:t>Data preprocessing &amp;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blipFill rotWithShape="0">
                <a:blip r:embed="rId4"/>
                <a:stretch>
                  <a:fillRect b="-8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4689053" y="114998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1. The Neural Network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4689053" y="254822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2. Learning by minimizing empirical error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4680124" y="4458609"/>
            <a:ext cx="695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3. Optimizing with Gradient Descend based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5054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average of every input variable should be roughly 0</a:t>
                </a:r>
              </a:p>
              <a:p>
                <a:pPr lvl="1"/>
                <a:r>
                  <a:rPr lang="en-US" dirty="0" smtClean="0"/>
                  <a:t>Convergence usually faster</a:t>
                </a:r>
              </a:p>
              <a:p>
                <a:pPr lvl="1"/>
                <a:r>
                  <a:rPr lang="en-US" dirty="0" smtClean="0"/>
                  <a:t>Otherwise there is bias on the gradient direction, which slows down learning</a:t>
                </a:r>
              </a:p>
              <a:p>
                <a:r>
                  <a:rPr lang="en-US" dirty="0" smtClean="0"/>
                  <a:t>Scale input variables so that they have similar diagonal </a:t>
                </a:r>
                <a:r>
                  <a:rPr lang="en-US" dirty="0" err="1" smtClean="0"/>
                  <a:t>covariances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Similar </a:t>
                </a:r>
                <a:r>
                  <a:rPr lang="en-US" dirty="0" err="1" smtClean="0"/>
                  <a:t>covariances</a:t>
                </a:r>
                <a:r>
                  <a:rPr lang="en-US" dirty="0" smtClean="0"/>
                  <a:t> help to balance out better the rate at which the weights learn</a:t>
                </a:r>
              </a:p>
              <a:p>
                <a:pPr lvl="1"/>
                <a:r>
                  <a:rPr lang="en-US" dirty="0" smtClean="0"/>
                  <a:t>Rescaling to 1 is a good choice, unless some dimensions are less important</a:t>
                </a:r>
              </a:p>
              <a:p>
                <a:r>
                  <a:rPr lang="en-US" dirty="0" smtClean="0"/>
                  <a:t>Input variables should be as uncorrelated as possible</a:t>
                </a:r>
              </a:p>
              <a:p>
                <a:pPr lvl="1"/>
                <a:r>
                  <a:rPr lang="en-US" dirty="0" smtClean="0"/>
                  <a:t>Input variables are “more independent”, hence one can optimize them better in isolation (not jointly)</a:t>
                </a:r>
              </a:p>
              <a:p>
                <a:pPr lvl="1"/>
                <a:r>
                  <a:rPr lang="en-US" dirty="0" smtClean="0"/>
                  <a:t>Caution: extreme correlation (linear dependency) might cause problems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31" t="-2567" r="-1563" b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pre-processing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48" y="4294899"/>
            <a:ext cx="2950725" cy="1987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140" y="2322397"/>
            <a:ext cx="2927933" cy="1972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140" y="355311"/>
            <a:ext cx="2927934" cy="197250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19" y="1276774"/>
            <a:ext cx="7941229" cy="4748106"/>
          </a:xfrm>
        </p:spPr>
        <p:txBody>
          <a:bodyPr>
            <a:normAutofit/>
          </a:bodyPr>
          <a:lstStyle/>
          <a:p>
            <a:r>
              <a:rPr lang="en-US" dirty="0" smtClean="0"/>
              <a:t>Input variables follow a Gaussian distribution (roughly)</a:t>
            </a:r>
          </a:p>
          <a:p>
            <a:r>
              <a:rPr lang="en-US" dirty="0" smtClean="0"/>
              <a:t>In practice: </a:t>
            </a:r>
          </a:p>
          <a:p>
            <a:pPr lvl="1"/>
            <a:r>
              <a:rPr lang="en-US" dirty="0" smtClean="0"/>
              <a:t>from training set compute mean and standard deviation</a:t>
            </a:r>
          </a:p>
          <a:p>
            <a:pPr lvl="1"/>
            <a:r>
              <a:rPr lang="en-US" dirty="0" smtClean="0"/>
              <a:t>Then subtract the mean from training samples</a:t>
            </a:r>
          </a:p>
          <a:p>
            <a:pPr lvl="1"/>
            <a:r>
              <a:rPr lang="en-US" dirty="0" smtClean="0"/>
              <a:t>Then divide the result by the standard deviation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0" dirty="0" smtClean="0">
                    <a:solidFill>
                      <a:schemeClr val="tx1"/>
                    </a:solidFill>
                  </a:rPr>
                  <a:t>Normalization</a:t>
                </a:r>
                <a:r>
                  <a:rPr lang="en-US" b="0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l-G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0" i="1" dirty="0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5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186729" y="1592367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729" y="1592367"/>
                <a:ext cx="36798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149074" y="3650827"/>
                <a:ext cx="7765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074" y="3650827"/>
                <a:ext cx="776559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149073" y="5494801"/>
                <a:ext cx="823239" cy="566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073" y="5494801"/>
                <a:ext cx="823239" cy="5667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1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normalization can be done for all input variables simultaneously</a:t>
                </a:r>
              </a:p>
              <a:p>
                <a:pPr lvl="1"/>
                <a:r>
                  <a:rPr lang="en-US" dirty="0"/>
                  <a:t>If they take more or less similar values, like pixels in natural images</a:t>
                </a:r>
              </a:p>
              <a:p>
                <a:pPr lvl="1"/>
                <a:r>
                  <a:rPr lang="en-US" dirty="0"/>
                  <a:t>Compute one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instead of as many as the input variables</a:t>
                </a:r>
              </a:p>
              <a:p>
                <a:r>
                  <a:rPr lang="en-US" dirty="0"/>
                  <a:t>E.g. for images you can compute the general pixel average/variance</a:t>
                </a:r>
              </a:p>
              <a:p>
                <a:pPr lvl="1"/>
                <a:r>
                  <a:rPr lang="en-US" dirty="0"/>
                  <a:t>Or the per color channel pixel average/variance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Or for every variable dimension, e.g. for every pixel R, G, B </a:t>
                </a:r>
                <a:r>
                  <a:rPr lang="en-US" dirty="0" err="1" smtClean="0"/>
                  <a:t>varible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Normalization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l-G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1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4"/>
                <a:ext cx="8145510" cy="474810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the covariance matrix is your dataset, </a:t>
                </a:r>
                <a:r>
                  <a:rPr lang="el-GR" dirty="0" smtClean="0"/>
                  <a:t>ε</a:t>
                </a:r>
                <a:r>
                  <a:rPr lang="en-US" dirty="0" err="1" smtClean="0"/>
                  <a:t>igenvalues</a:t>
                </a:r>
                <a:r>
                  <a:rPr lang="en-US" dirty="0" smtClean="0"/>
                  <a:t> and eigenvectors are computed with SVD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𝑠𝑣𝑑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Then, the </a:t>
                </a:r>
                <a:r>
                  <a:rPr lang="en-US" dirty="0" err="1" smtClean="0"/>
                  <a:t>decorrelated</a:t>
                </a:r>
                <a:r>
                  <a:rPr lang="en-US" dirty="0" smtClean="0"/>
                  <a:t> (PCA-</a:t>
                </a:r>
                <a:r>
                  <a:rPr lang="en-US" dirty="0" err="1" smtClean="0"/>
                  <a:t>ed</a:t>
                </a:r>
                <a:r>
                  <a:rPr lang="en-US" dirty="0" smtClean="0"/>
                  <a:t>) version of the dataset is obtained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Few eigenvectors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return rotated and reduced (in dimensions) version of the data</a:t>
                </a:r>
              </a:p>
              <a:p>
                <a:r>
                  <a:rPr lang="en-US" dirty="0" smtClean="0"/>
                  <a:t>Scaling by the square root of eigenvalues gives the whitened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</m:oMath>
                  </m:oMathPara>
                </a14:m>
                <a:endParaRPr lang="el-GR" dirty="0" smtClean="0"/>
              </a:p>
              <a:p>
                <a:r>
                  <a:rPr lang="en-US" dirty="0" smtClean="0"/>
                  <a:t>With Convolutional Neural Nets this normalization is not used that much</a:t>
                </a:r>
              </a:p>
              <a:p>
                <a:pPr lvl="1"/>
                <a:r>
                  <a:rPr lang="en-US" dirty="0" smtClean="0"/>
                  <a:t>The zero mean normalization is more important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4"/>
                <a:ext cx="8145510" cy="4748106"/>
              </a:xfrm>
              <a:blipFill rotWithShape="0">
                <a:blip r:embed="rId2"/>
                <a:stretch>
                  <a:fillRect l="-2171" t="-2953" r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Whitening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481" y="953311"/>
            <a:ext cx="3128304" cy="2107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481" y="3453319"/>
            <a:ext cx="3128304" cy="21074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303460" y="2438674"/>
                <a:ext cx="14280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460" y="2438674"/>
                <a:ext cx="1428083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303460" y="4834009"/>
                <a:ext cx="18156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460" y="4834009"/>
                <a:ext cx="1815625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7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1266" name="Picture 2" descr="http://cs231n.github.io/assets/nn2/cifar10pc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44" y="1899144"/>
            <a:ext cx="11131070" cy="307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25685" y="5212823"/>
            <a:ext cx="9347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Images taken from A. </a:t>
            </a:r>
            <a:r>
              <a:rPr lang="en-US" b="1" dirty="0" err="1" smtClean="0">
                <a:latin typeface="Bradley Hand ITC" panose="03070402050302030203" pitchFamily="66" charset="0"/>
              </a:rPr>
              <a:t>Karpathy</a:t>
            </a:r>
            <a:r>
              <a:rPr lang="en-US" b="1" dirty="0" smtClean="0">
                <a:latin typeface="Bradley Hand ITC" panose="03070402050302030203" pitchFamily="66" charset="0"/>
              </a:rPr>
              <a:t> course website: http://cs231n.github.io/neural-networks-2/</a:t>
            </a:r>
            <a:endParaRPr lang="en-US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4"/>
                <a:ext cx="5538497" cy="4748106"/>
              </a:xfrm>
            </p:spPr>
            <p:txBody>
              <a:bodyPr/>
              <a:lstStyle/>
              <a:p>
                <a:r>
                  <a:rPr lang="en-US" b="0" dirty="0" smtClean="0"/>
                  <a:t>Normalize across different nearby feature maps of the same location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Makes more sense for visual inputs, where the feature maps are also images</a:t>
                </a:r>
              </a:p>
              <a:p>
                <a:r>
                  <a:rPr lang="en-US" b="0" dirty="0" smtClean="0"/>
                  <a:t>Maybe does not add much in larg</a:t>
                </a:r>
                <a:r>
                  <a:rPr lang="en-US" dirty="0" smtClean="0"/>
                  <a:t>e scale experiments</a:t>
                </a:r>
                <a:endParaRPr lang="en-US" b="0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4"/>
                <a:ext cx="5538497" cy="4748106"/>
              </a:xfrm>
              <a:blipFill rotWithShape="0">
                <a:blip r:embed="rId2"/>
                <a:stretch>
                  <a:fillRect l="-3634" t="-2054" r="-3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response normalization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7626485" y="3103123"/>
            <a:ext cx="3044758" cy="826851"/>
          </a:xfrm>
          <a:prstGeom prst="parallelogram">
            <a:avLst>
              <a:gd name="adj" fmla="val 128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7720519" y="2380033"/>
            <a:ext cx="3044758" cy="826851"/>
          </a:xfrm>
          <a:prstGeom prst="parallelogram">
            <a:avLst>
              <a:gd name="adj" fmla="val 128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7720519" y="1656943"/>
            <a:ext cx="3044758" cy="826851"/>
          </a:xfrm>
          <a:prstGeom prst="parallelogram">
            <a:avLst>
              <a:gd name="adj" fmla="val 128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71617" y="2660673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Feature map l</a:t>
            </a:r>
            <a:endParaRPr lang="en-US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25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Weights change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smtClean="0"/>
                  <a:t>the distribution of the layer inputs changes per round</a:t>
                </a:r>
              </a:p>
              <a:p>
                <a:pPr lvl="1"/>
                <a:r>
                  <a:rPr lang="en-US" dirty="0"/>
                  <a:t>Covariance </a:t>
                </a:r>
                <a:r>
                  <a:rPr lang="en-US" dirty="0" smtClean="0"/>
                  <a:t>shift</a:t>
                </a:r>
              </a:p>
              <a:p>
                <a:r>
                  <a:rPr lang="en-US" dirty="0" smtClean="0"/>
                  <a:t>Normalize the layer inputs with batch normalization</a:t>
                </a:r>
              </a:p>
              <a:p>
                <a:pPr lvl="1"/>
                <a:r>
                  <a:rPr lang="en-US" dirty="0" smtClean="0"/>
                  <a:t>Roughly speaking, 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 dirty="0" smtClean="0"/>
                  <a:t> and rescale</a:t>
                </a:r>
              </a:p>
              <a:p>
                <a:r>
                  <a:rPr lang="en-US" dirty="0" smtClean="0"/>
                  <a:t>Benefits</a:t>
                </a:r>
              </a:p>
              <a:p>
                <a:pPr lvl="1"/>
                <a:r>
                  <a:rPr lang="en-US" dirty="0" smtClean="0"/>
                  <a:t>Neurons get activated in a near optimal “regime”</a:t>
                </a:r>
              </a:p>
              <a:p>
                <a:pPr lvl="1"/>
                <a:r>
                  <a:rPr lang="en-US" dirty="0" smtClean="0"/>
                  <a:t>Gradients can be stronger, learning rates can be higher</a:t>
                </a:r>
              </a:p>
              <a:p>
                <a:pPr lvl="1"/>
                <a:r>
                  <a:rPr lang="en-US" dirty="0" smtClean="0"/>
                  <a:t>Training becomes faster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439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89382" y="1795316"/>
            <a:ext cx="2990676" cy="2943879"/>
            <a:chOff x="3219709" y="1483470"/>
            <a:chExt cx="2990676" cy="2943879"/>
          </a:xfrm>
        </p:grpSpPr>
        <p:sp>
          <p:nvSpPr>
            <p:cNvPr id="5" name="Oval 4"/>
            <p:cNvSpPr/>
            <p:nvPr/>
          </p:nvSpPr>
          <p:spPr>
            <a:xfrm>
              <a:off x="3219709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57851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895993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734135" y="3951099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486324" y="3137984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448233" y="3130795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419810" y="3129290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486324" y="2315204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448233" y="2309845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419810" y="2307357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48233" y="1483470"/>
              <a:ext cx="476250" cy="476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5" idx="0"/>
              <a:endCxn id="9" idx="4"/>
            </p:cNvCxnSpPr>
            <p:nvPr/>
          </p:nvCxnSpPr>
          <p:spPr>
            <a:xfrm flipV="1">
              <a:off x="3457834" y="3614234"/>
              <a:ext cx="266615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0"/>
              <a:endCxn id="10" idx="4"/>
            </p:cNvCxnSpPr>
            <p:nvPr/>
          </p:nvCxnSpPr>
          <p:spPr>
            <a:xfrm flipV="1">
              <a:off x="3457834" y="3607045"/>
              <a:ext cx="1228524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0"/>
              <a:endCxn id="11" idx="4"/>
            </p:cNvCxnSpPr>
            <p:nvPr/>
          </p:nvCxnSpPr>
          <p:spPr>
            <a:xfrm flipV="1">
              <a:off x="3457834" y="3605540"/>
              <a:ext cx="2200101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0"/>
              <a:endCxn id="9" idx="4"/>
            </p:cNvCxnSpPr>
            <p:nvPr/>
          </p:nvCxnSpPr>
          <p:spPr>
            <a:xfrm flipH="1" flipV="1">
              <a:off x="3724449" y="3614234"/>
              <a:ext cx="571527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0"/>
              <a:endCxn id="10" idx="4"/>
            </p:cNvCxnSpPr>
            <p:nvPr/>
          </p:nvCxnSpPr>
          <p:spPr>
            <a:xfrm flipV="1">
              <a:off x="4295976" y="3607045"/>
              <a:ext cx="390382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0"/>
              <a:endCxn id="11" idx="4"/>
            </p:cNvCxnSpPr>
            <p:nvPr/>
          </p:nvCxnSpPr>
          <p:spPr>
            <a:xfrm flipV="1">
              <a:off x="4295976" y="3605540"/>
              <a:ext cx="1361959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7" idx="0"/>
              <a:endCxn id="9" idx="4"/>
            </p:cNvCxnSpPr>
            <p:nvPr/>
          </p:nvCxnSpPr>
          <p:spPr>
            <a:xfrm flipH="1" flipV="1">
              <a:off x="3724449" y="3614234"/>
              <a:ext cx="1409669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0"/>
              <a:endCxn id="10" idx="4"/>
            </p:cNvCxnSpPr>
            <p:nvPr/>
          </p:nvCxnSpPr>
          <p:spPr>
            <a:xfrm flipH="1" flipV="1">
              <a:off x="4686358" y="3607045"/>
              <a:ext cx="447760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0"/>
              <a:endCxn id="11" idx="4"/>
            </p:cNvCxnSpPr>
            <p:nvPr/>
          </p:nvCxnSpPr>
          <p:spPr>
            <a:xfrm flipV="1">
              <a:off x="5134118" y="3605540"/>
              <a:ext cx="523817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0"/>
              <a:endCxn id="9" idx="4"/>
            </p:cNvCxnSpPr>
            <p:nvPr/>
          </p:nvCxnSpPr>
          <p:spPr>
            <a:xfrm flipH="1" flipV="1">
              <a:off x="3724449" y="3614234"/>
              <a:ext cx="2247811" cy="336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0"/>
              <a:endCxn id="10" idx="4"/>
            </p:cNvCxnSpPr>
            <p:nvPr/>
          </p:nvCxnSpPr>
          <p:spPr>
            <a:xfrm flipH="1" flipV="1">
              <a:off x="4686358" y="3607045"/>
              <a:ext cx="1285902" cy="344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0"/>
              <a:endCxn id="11" idx="4"/>
            </p:cNvCxnSpPr>
            <p:nvPr/>
          </p:nvCxnSpPr>
          <p:spPr>
            <a:xfrm flipH="1" flipV="1">
              <a:off x="5657935" y="3605540"/>
              <a:ext cx="314325" cy="34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9" idx="0"/>
              <a:endCxn id="12" idx="4"/>
            </p:cNvCxnSpPr>
            <p:nvPr/>
          </p:nvCxnSpPr>
          <p:spPr>
            <a:xfrm flipV="1">
              <a:off x="3724449" y="2791454"/>
              <a:ext cx="0" cy="346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9" idx="0"/>
              <a:endCxn id="13" idx="4"/>
            </p:cNvCxnSpPr>
            <p:nvPr/>
          </p:nvCxnSpPr>
          <p:spPr>
            <a:xfrm flipV="1">
              <a:off x="3724449" y="2786095"/>
              <a:ext cx="961909" cy="351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9" idx="0"/>
              <a:endCxn id="14" idx="4"/>
            </p:cNvCxnSpPr>
            <p:nvPr/>
          </p:nvCxnSpPr>
          <p:spPr>
            <a:xfrm flipV="1">
              <a:off x="3724449" y="2783607"/>
              <a:ext cx="1933486" cy="354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0" idx="0"/>
              <a:endCxn id="12" idx="4"/>
            </p:cNvCxnSpPr>
            <p:nvPr/>
          </p:nvCxnSpPr>
          <p:spPr>
            <a:xfrm flipH="1" flipV="1">
              <a:off x="3724449" y="2791454"/>
              <a:ext cx="961909" cy="3393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0" idx="0"/>
              <a:endCxn id="13" idx="4"/>
            </p:cNvCxnSpPr>
            <p:nvPr/>
          </p:nvCxnSpPr>
          <p:spPr>
            <a:xfrm flipV="1">
              <a:off x="4686358" y="2786095"/>
              <a:ext cx="0" cy="344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0" idx="0"/>
              <a:endCxn id="14" idx="4"/>
            </p:cNvCxnSpPr>
            <p:nvPr/>
          </p:nvCxnSpPr>
          <p:spPr>
            <a:xfrm flipV="1">
              <a:off x="4686358" y="2783607"/>
              <a:ext cx="971577" cy="347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1" idx="0"/>
              <a:endCxn id="12" idx="4"/>
            </p:cNvCxnSpPr>
            <p:nvPr/>
          </p:nvCxnSpPr>
          <p:spPr>
            <a:xfrm flipH="1" flipV="1">
              <a:off x="3724449" y="2791454"/>
              <a:ext cx="1933486" cy="337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1" idx="0"/>
              <a:endCxn id="13" idx="4"/>
            </p:cNvCxnSpPr>
            <p:nvPr/>
          </p:nvCxnSpPr>
          <p:spPr>
            <a:xfrm flipH="1" flipV="1">
              <a:off x="4686358" y="2786095"/>
              <a:ext cx="971577" cy="343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0"/>
              <a:endCxn id="14" idx="4"/>
            </p:cNvCxnSpPr>
            <p:nvPr/>
          </p:nvCxnSpPr>
          <p:spPr>
            <a:xfrm flipV="1">
              <a:off x="5657935" y="2783607"/>
              <a:ext cx="0" cy="345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2" idx="0"/>
              <a:endCxn id="15" idx="4"/>
            </p:cNvCxnSpPr>
            <p:nvPr/>
          </p:nvCxnSpPr>
          <p:spPr>
            <a:xfrm flipV="1">
              <a:off x="3724449" y="1959720"/>
              <a:ext cx="961909" cy="355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3" idx="0"/>
              <a:endCxn id="15" idx="4"/>
            </p:cNvCxnSpPr>
            <p:nvPr/>
          </p:nvCxnSpPr>
          <p:spPr>
            <a:xfrm flipV="1">
              <a:off x="4686358" y="1959720"/>
              <a:ext cx="0" cy="3501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4" idx="0"/>
              <a:endCxn id="15" idx="4"/>
            </p:cNvCxnSpPr>
            <p:nvPr/>
          </p:nvCxnSpPr>
          <p:spPr>
            <a:xfrm flipH="1" flipV="1">
              <a:off x="4686358" y="1959720"/>
              <a:ext cx="971577" cy="3476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8245208" y="1736472"/>
            <a:ext cx="2844486" cy="2092470"/>
            <a:chOff x="6617609" y="1445159"/>
            <a:chExt cx="2844486" cy="2092470"/>
          </a:xfrm>
        </p:grpSpPr>
        <p:sp>
          <p:nvSpPr>
            <p:cNvPr id="41" name="Freeform 40"/>
            <p:cNvSpPr/>
            <p:nvPr/>
          </p:nvSpPr>
          <p:spPr>
            <a:xfrm>
              <a:off x="9179832" y="3296717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8196967" y="3299504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7214718" y="3260199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9158876" y="2444705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176174" y="245650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7215723" y="2446953"/>
              <a:ext cx="282263" cy="238125"/>
            </a:xfrm>
            <a:custGeom>
              <a:avLst/>
              <a:gdLst>
                <a:gd name="connsiteX0" fmla="*/ 0 w 1105469"/>
                <a:gd name="connsiteY0" fmla="*/ 434343 h 452752"/>
                <a:gd name="connsiteX1" fmla="*/ 559558 w 1105469"/>
                <a:gd name="connsiteY1" fmla="*/ 407047 h 452752"/>
                <a:gd name="connsiteX2" fmla="*/ 696036 w 1105469"/>
                <a:gd name="connsiteY2" fmla="*/ 38558 h 452752"/>
                <a:gd name="connsiteX3" fmla="*/ 1105469 w 1105469"/>
                <a:gd name="connsiteY3" fmla="*/ 11262 h 452752"/>
                <a:gd name="connsiteX4" fmla="*/ 1105469 w 1105469"/>
                <a:gd name="connsiteY4" fmla="*/ 11262 h 4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469" h="452752">
                  <a:moveTo>
                    <a:pt x="0" y="434343"/>
                  </a:moveTo>
                  <a:cubicBezTo>
                    <a:pt x="221776" y="453677"/>
                    <a:pt x="443552" y="473011"/>
                    <a:pt x="559558" y="407047"/>
                  </a:cubicBezTo>
                  <a:cubicBezTo>
                    <a:pt x="675564" y="341083"/>
                    <a:pt x="605051" y="104522"/>
                    <a:pt x="696036" y="38558"/>
                  </a:cubicBezTo>
                  <a:cubicBezTo>
                    <a:pt x="787021" y="-27406"/>
                    <a:pt x="1105469" y="11262"/>
                    <a:pt x="1105469" y="11262"/>
                  </a:cubicBezTo>
                  <a:lnTo>
                    <a:pt x="1105469" y="11262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6617609" y="3165510"/>
                  <a:ext cx="4333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609" y="3165510"/>
                  <a:ext cx="43338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5" name="Rectangle 4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194" y="1445159"/>
                  <a:ext cx="532710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980158" y="5650474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58" y="5650474"/>
                <a:ext cx="433388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>
            <a:off x="1129546" y="5997387"/>
            <a:ext cx="20885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>
            <a:off x="1219191" y="5118753"/>
            <a:ext cx="1783977" cy="726234"/>
          </a:xfrm>
          <a:custGeom>
            <a:avLst/>
            <a:gdLst>
              <a:gd name="connsiteX0" fmla="*/ 0 w 1783977"/>
              <a:gd name="connsiteY0" fmla="*/ 717270 h 726234"/>
              <a:gd name="connsiteX1" fmla="*/ 591671 w 1783977"/>
              <a:gd name="connsiteY1" fmla="*/ 600729 h 726234"/>
              <a:gd name="connsiteX2" fmla="*/ 950259 w 1783977"/>
              <a:gd name="connsiteY2" fmla="*/ 93 h 726234"/>
              <a:gd name="connsiteX3" fmla="*/ 1237130 w 1783977"/>
              <a:gd name="connsiteY3" fmla="*/ 555905 h 726234"/>
              <a:gd name="connsiteX4" fmla="*/ 1783977 w 1783977"/>
              <a:gd name="connsiteY4" fmla="*/ 726234 h 726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977" h="726234">
                <a:moveTo>
                  <a:pt x="0" y="717270"/>
                </a:moveTo>
                <a:cubicBezTo>
                  <a:pt x="216647" y="718764"/>
                  <a:pt x="433295" y="720258"/>
                  <a:pt x="591671" y="600729"/>
                </a:cubicBezTo>
                <a:cubicBezTo>
                  <a:pt x="750047" y="481200"/>
                  <a:pt x="842683" y="7564"/>
                  <a:pt x="950259" y="93"/>
                </a:cubicBezTo>
                <a:cubicBezTo>
                  <a:pt x="1057836" y="-7378"/>
                  <a:pt x="1098177" y="434881"/>
                  <a:pt x="1237130" y="555905"/>
                </a:cubicBezTo>
                <a:cubicBezTo>
                  <a:pt x="1376083" y="676929"/>
                  <a:pt x="1580030" y="701581"/>
                  <a:pt x="1783977" y="7262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4771180" y="5990552"/>
            <a:ext cx="20885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261281" y="5990552"/>
            <a:ext cx="20885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/>
          <p:cNvSpPr/>
          <p:nvPr/>
        </p:nvSpPr>
        <p:spPr>
          <a:xfrm>
            <a:off x="9288175" y="5111918"/>
            <a:ext cx="1783977" cy="726234"/>
          </a:xfrm>
          <a:custGeom>
            <a:avLst/>
            <a:gdLst>
              <a:gd name="connsiteX0" fmla="*/ 0 w 1783977"/>
              <a:gd name="connsiteY0" fmla="*/ 717270 h 726234"/>
              <a:gd name="connsiteX1" fmla="*/ 591671 w 1783977"/>
              <a:gd name="connsiteY1" fmla="*/ 600729 h 726234"/>
              <a:gd name="connsiteX2" fmla="*/ 950259 w 1783977"/>
              <a:gd name="connsiteY2" fmla="*/ 93 h 726234"/>
              <a:gd name="connsiteX3" fmla="*/ 1237130 w 1783977"/>
              <a:gd name="connsiteY3" fmla="*/ 555905 h 726234"/>
              <a:gd name="connsiteX4" fmla="*/ 1783977 w 1783977"/>
              <a:gd name="connsiteY4" fmla="*/ 726234 h 726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977" h="726234">
                <a:moveTo>
                  <a:pt x="0" y="717270"/>
                </a:moveTo>
                <a:cubicBezTo>
                  <a:pt x="216647" y="718764"/>
                  <a:pt x="433295" y="720258"/>
                  <a:pt x="591671" y="600729"/>
                </a:cubicBezTo>
                <a:cubicBezTo>
                  <a:pt x="750047" y="481200"/>
                  <a:pt x="842683" y="7564"/>
                  <a:pt x="950259" y="93"/>
                </a:cubicBezTo>
                <a:cubicBezTo>
                  <a:pt x="1057836" y="-7378"/>
                  <a:pt x="1098177" y="434881"/>
                  <a:pt x="1237130" y="555905"/>
                </a:cubicBezTo>
                <a:cubicBezTo>
                  <a:pt x="1376083" y="676929"/>
                  <a:pt x="1580030" y="701581"/>
                  <a:pt x="1783977" y="7262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4796113" y="4849738"/>
            <a:ext cx="1954306" cy="1044040"/>
          </a:xfrm>
          <a:custGeom>
            <a:avLst/>
            <a:gdLst>
              <a:gd name="connsiteX0" fmla="*/ 0 w 1954306"/>
              <a:gd name="connsiteY0" fmla="*/ 1004214 h 1044040"/>
              <a:gd name="connsiteX1" fmla="*/ 251012 w 1954306"/>
              <a:gd name="connsiteY1" fmla="*/ 959391 h 1044040"/>
              <a:gd name="connsiteX2" fmla="*/ 358588 w 1954306"/>
              <a:gd name="connsiteY2" fmla="*/ 493226 h 1044040"/>
              <a:gd name="connsiteX3" fmla="*/ 735106 w 1954306"/>
              <a:gd name="connsiteY3" fmla="*/ 1040073 h 1044040"/>
              <a:gd name="connsiteX4" fmla="*/ 941294 w 1954306"/>
              <a:gd name="connsiteY4" fmla="*/ 753202 h 1044040"/>
              <a:gd name="connsiteX5" fmla="*/ 1210235 w 1954306"/>
              <a:gd name="connsiteY5" fmla="*/ 1013179 h 1044040"/>
              <a:gd name="connsiteX6" fmla="*/ 1828800 w 1954306"/>
              <a:gd name="connsiteY6" fmla="*/ 167 h 1044040"/>
              <a:gd name="connsiteX7" fmla="*/ 1954306 w 1954306"/>
              <a:gd name="connsiteY7" fmla="*/ 950426 h 10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4306" h="1044040">
                <a:moveTo>
                  <a:pt x="0" y="1004214"/>
                </a:moveTo>
                <a:cubicBezTo>
                  <a:pt x="95623" y="1024385"/>
                  <a:pt x="191247" y="1044556"/>
                  <a:pt x="251012" y="959391"/>
                </a:cubicBezTo>
                <a:cubicBezTo>
                  <a:pt x="310777" y="874226"/>
                  <a:pt x="277906" y="479779"/>
                  <a:pt x="358588" y="493226"/>
                </a:cubicBezTo>
                <a:cubicBezTo>
                  <a:pt x="439270" y="506673"/>
                  <a:pt x="637988" y="996744"/>
                  <a:pt x="735106" y="1040073"/>
                </a:cubicBezTo>
                <a:cubicBezTo>
                  <a:pt x="832224" y="1083402"/>
                  <a:pt x="862106" y="757684"/>
                  <a:pt x="941294" y="753202"/>
                </a:cubicBezTo>
                <a:cubicBezTo>
                  <a:pt x="1020482" y="748720"/>
                  <a:pt x="1062317" y="1138685"/>
                  <a:pt x="1210235" y="1013179"/>
                </a:cubicBezTo>
                <a:cubicBezTo>
                  <a:pt x="1358153" y="887673"/>
                  <a:pt x="1704788" y="10626"/>
                  <a:pt x="1828800" y="167"/>
                </a:cubicBezTo>
                <a:cubicBezTo>
                  <a:pt x="1952812" y="-10292"/>
                  <a:pt x="1953559" y="470067"/>
                  <a:pt x="1954306" y="95042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3496232" y="5289176"/>
            <a:ext cx="1165412" cy="3048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7420455" y="5289176"/>
            <a:ext cx="1165412" cy="3048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25779" y="5961314"/>
            <a:ext cx="3418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Bradley Hand ITC" panose="03070402050302030203" pitchFamily="66" charset="0"/>
              </a:rPr>
              <a:t>Layer l input distribution at (t)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89165" y="5961314"/>
            <a:ext cx="3755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radley Hand ITC" panose="03070402050302030203" pitchFamily="66" charset="0"/>
              </a:rPr>
              <a:t>Layer l </a:t>
            </a:r>
            <a:r>
              <a:rPr lang="en-US" b="1" dirty="0" smtClean="0">
                <a:latin typeface="Bradley Hand ITC" panose="03070402050302030203" pitchFamily="66" charset="0"/>
              </a:rPr>
              <a:t>input distribution at (t+0.5)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96762" y="5950439"/>
            <a:ext cx="3603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Bradley Hand ITC" panose="03070402050302030203" pitchFamily="66" charset="0"/>
              </a:rPr>
              <a:t>Layer l input distribution at (t+1)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150001" y="4949090"/>
            <a:ext cx="182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Bradley Hand ITC" panose="03070402050302030203" pitchFamily="66" charset="0"/>
              </a:rPr>
              <a:t>Backpropagation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6450093" y="5650474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093" y="5650474"/>
                <a:ext cx="433388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11012213" y="5614755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213" y="5614755"/>
                <a:ext cx="43338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6899843" y="4930670"/>
            <a:ext cx="2239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Bradley Hand ITC" panose="03070402050302030203" pitchFamily="66" charset="0"/>
              </a:rPr>
              <a:t>Batch Normalization</a:t>
            </a:r>
            <a:endParaRPr lang="en-US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0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pic>
        <p:nvPicPr>
          <p:cNvPr id="8194" name="Picture 2" descr="http://voices.nationalgeographic.com/files/2013/11/poison-dart-frog-pumilio-defenses-s2048x1372-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" y="2231133"/>
            <a:ext cx="3992248" cy="26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voices.nationalgeographic.com/files/2013/11/poison-dart-frog-pumilio-defenses-s2048x1372-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68999" y="1243623"/>
            <a:ext cx="3367408" cy="225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voices.nationalgeographic.com/files/2013/11/poison-dart-frog-pumilio-defenses-s2048x1372-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9" t="10044" r="4318" b="10478"/>
          <a:stretch/>
        </p:blipFill>
        <p:spPr bwMode="auto">
          <a:xfrm>
            <a:off x="8181080" y="1243623"/>
            <a:ext cx="3367408" cy="224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voices.nationalgeographic.com/files/2013/11/poison-dart-frog-pumilio-defenses-s2048x1372-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000" y="3928871"/>
            <a:ext cx="3367408" cy="225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voices.nationalgeographic.com/files/2013/11/poison-dart-frog-pumilio-defenses-s2048x1372-p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080" y="3928871"/>
            <a:ext cx="3367408" cy="225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69039" y="1861801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Original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43118" y="857966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Flip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28845" y="857966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Random crop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39581" y="3529531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Contrast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pic>
        <p:nvPicPr>
          <p:cNvPr id="16" name="Picture 2" descr="http://voices.nationalgeographic.com/files/2013/11/poison-dart-frog-pumilio-defenses-s2048x1372-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69000" y="1243623"/>
            <a:ext cx="3367408" cy="225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9556847" y="3525069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Tint</a:t>
            </a:r>
            <a:endParaRPr lang="en-US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6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15" y="604087"/>
            <a:ext cx="4029350" cy="2286000"/>
          </a:xfrm>
        </p:spPr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blipFill rotWithShape="0">
                <a:blip r:embed="rId4"/>
                <a:stretch>
                  <a:fillRect b="-8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689053" y="114998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1. The Neural Network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689053" y="254822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2. Learning by minimizing empirical error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680124" y="4458609"/>
            <a:ext cx="695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3. Optimizing with Gradient Descend based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678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defining our model and optimize it in practice</a:t>
            </a:r>
            <a:endParaRPr lang="en-US" dirty="0"/>
          </a:p>
          <a:p>
            <a:r>
              <a:rPr lang="en-US" dirty="0"/>
              <a:t>Data preprocessing and </a:t>
            </a:r>
            <a:r>
              <a:rPr lang="en-US" dirty="0" smtClean="0"/>
              <a:t>normalization</a:t>
            </a:r>
          </a:p>
          <a:p>
            <a:r>
              <a:rPr lang="en-US" dirty="0" smtClean="0"/>
              <a:t>Optimization methods</a:t>
            </a:r>
          </a:p>
          <a:p>
            <a:r>
              <a:rPr lang="en-US" dirty="0" smtClean="0"/>
              <a:t>Regularizations</a:t>
            </a:r>
            <a:endParaRPr lang="en-US" dirty="0"/>
          </a:p>
          <a:p>
            <a:r>
              <a:rPr lang="en-US" dirty="0" smtClean="0"/>
              <a:t>Architectures and architectural hyper-parameters</a:t>
            </a:r>
            <a:endParaRPr lang="en-US" dirty="0"/>
          </a:p>
          <a:p>
            <a:r>
              <a:rPr lang="en-US" dirty="0" smtClean="0"/>
              <a:t>Learning rate</a:t>
            </a:r>
          </a:p>
          <a:p>
            <a:r>
              <a:rPr lang="en-US" dirty="0" smtClean="0"/>
              <a:t>Weight initializations</a:t>
            </a:r>
          </a:p>
          <a:p>
            <a:r>
              <a:rPr lang="en-US" dirty="0" smtClean="0"/>
              <a:t>Good practices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2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Neural networks typically have thousands, if not millions of parameters</a:t>
                </a:r>
              </a:p>
              <a:p>
                <a:pPr lvl="1"/>
                <a:r>
                  <a:rPr lang="en-US" dirty="0" smtClean="0"/>
                  <a:t>Usually, the dataset size smaller than the number of parameters</a:t>
                </a:r>
              </a:p>
              <a:p>
                <a:r>
                  <a:rPr lang="en-US" dirty="0" smtClean="0"/>
                  <a:t>Overfitting is a grave danger</a:t>
                </a:r>
              </a:p>
              <a:p>
                <a:r>
                  <a:rPr lang="en-US" dirty="0" smtClean="0"/>
                  <a:t>Proper weight regularization is crucial to avoid overfitting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l-G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l-G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 smtClean="0"/>
              </a:p>
              <a:p>
                <a:r>
                  <a:rPr lang="en-US" dirty="0" smtClean="0"/>
                  <a:t>Possible regularization methods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</a:t>
                </a:r>
                <a:r>
                  <a:rPr lang="en-US" dirty="0" smtClean="0"/>
                  <a:t>regularization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-</a:t>
                </a:r>
                <a:r>
                  <a:rPr lang="en-US" dirty="0" smtClean="0"/>
                  <a:t>regularization</a:t>
                </a:r>
              </a:p>
              <a:p>
                <a:pPr lvl="1"/>
                <a:r>
                  <a:rPr lang="en-US" dirty="0" smtClean="0"/>
                  <a:t>Dropout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-regularization is one of the most important techniques</a:t>
                </a:r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l-G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l-G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l-GR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-regularization can pass inside the gradient descend update rule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is usually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Good practice: divide by the number of samples in your (mini-) batch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if your loss is also averaged by the number of samples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824" b="-3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-regularization </a:t>
                </a: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303770" y="3452451"/>
            <a:ext cx="1854025" cy="637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5"/>
          </p:cNvCxnSpPr>
          <p:nvPr/>
        </p:nvCxnSpPr>
        <p:spPr>
          <a:xfrm flipH="1" flipV="1">
            <a:off x="6886279" y="3996977"/>
            <a:ext cx="728534" cy="253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14813" y="3996977"/>
            <a:ext cx="2519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“Weight decay”, because weights get smaller</a:t>
            </a:r>
            <a:endParaRPr lang="en-US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59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-regularization is one of the most important techniques</a:t>
                </a:r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l-G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dirty="0" smtClean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-regularization can pass inside the gradient descend update rule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-</a:t>
                </a:r>
                <a:r>
                  <a:rPr lang="en-US" dirty="0" smtClean="0"/>
                  <a:t>regularization induces model sparsity</a:t>
                </a:r>
              </a:p>
              <a:p>
                <a:pPr lvl="1"/>
                <a:r>
                  <a:rPr lang="en-US" dirty="0" smtClean="0"/>
                  <a:t>Weights are more likely to become 0 with larger </a:t>
                </a:r>
                <a:r>
                  <a:rPr lang="el-GR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l-GR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-regularization </a:t>
                </a: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6420398" y="3576709"/>
            <a:ext cx="885837" cy="10849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240403" y="4392080"/>
            <a:ext cx="403203" cy="539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643606" y="4931214"/>
            <a:ext cx="2519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Sign function</a:t>
            </a:r>
            <a:endParaRPr lang="en-US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16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documentation.statsoft.com/STATISTICAHelp/SANN/Images/ErrVsTrain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842" y="2822703"/>
            <a:ext cx="4845158" cy="32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tackle overfitting another popular technique is early stopping</a:t>
            </a:r>
          </a:p>
          <a:p>
            <a:r>
              <a:rPr lang="en-US" dirty="0" smtClean="0"/>
              <a:t>Monitor performance on a separate validation set</a:t>
            </a:r>
          </a:p>
          <a:p>
            <a:r>
              <a:rPr lang="en-US" dirty="0" smtClean="0"/>
              <a:t>Training the network will decrease training error, as well validation error (although with a slower rate usually)</a:t>
            </a:r>
          </a:p>
          <a:p>
            <a:r>
              <a:rPr lang="en-US" dirty="0" smtClean="0"/>
              <a:t>Stop when </a:t>
            </a:r>
            <a:r>
              <a:rPr lang="en-US" dirty="0" smtClean="0"/>
              <a:t>validation </a:t>
            </a:r>
            <a:r>
              <a:rPr lang="en-US" dirty="0" smtClean="0"/>
              <a:t>error starts increasing</a:t>
            </a:r>
          </a:p>
          <a:p>
            <a:pPr lvl="1"/>
            <a:r>
              <a:rPr lang="en-US" dirty="0" smtClean="0"/>
              <a:t>This quite likely means the network starts to overfit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5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During training setting activations randomly to 0</a:t>
                </a:r>
              </a:p>
              <a:p>
                <a:pPr lvl="1"/>
                <a:r>
                  <a:rPr lang="en-US" dirty="0" smtClean="0"/>
                  <a:t>Neurons sampled at random from a Bernoulli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Effectively, a different architecture at every training epoch</a:t>
                </a:r>
              </a:p>
              <a:p>
                <a:pPr lvl="1"/>
                <a:r>
                  <a:rPr lang="en-US" dirty="0" smtClean="0"/>
                  <a:t>Reduced network, as some nodes do not contribute to final score</a:t>
                </a:r>
              </a:p>
              <a:p>
                <a:r>
                  <a:rPr lang="en-US" dirty="0" smtClean="0"/>
                  <a:t>Benefits</a:t>
                </a:r>
              </a:p>
              <a:p>
                <a:pPr lvl="1"/>
                <a:r>
                  <a:rPr lang="en-US" dirty="0" smtClean="0"/>
                  <a:t>Reduces complex co-adaptations or co-dependencies between neurons</a:t>
                </a:r>
              </a:p>
              <a:p>
                <a:pPr lvl="1"/>
                <a:r>
                  <a:rPr lang="en-US" dirty="0" smtClean="0"/>
                  <a:t>No “free-rider” neurons that rely on others</a:t>
                </a:r>
              </a:p>
              <a:p>
                <a:pPr lvl="1"/>
                <a:r>
                  <a:rPr lang="en-US" dirty="0" smtClean="0"/>
                  <a:t>Every neuron becomes more robust</a:t>
                </a:r>
              </a:p>
              <a:p>
                <a:pPr lvl="1"/>
                <a:r>
                  <a:rPr lang="en-US" dirty="0"/>
                  <a:t>Overall, decreases significantly </a:t>
                </a:r>
                <a:r>
                  <a:rPr lang="en-US" dirty="0" smtClean="0"/>
                  <a:t>overfitting</a:t>
                </a:r>
              </a:p>
              <a:p>
                <a:pPr lvl="1"/>
                <a:r>
                  <a:rPr lang="en-US" dirty="0"/>
                  <a:t>Also, improves significantly training </a:t>
                </a:r>
                <a:r>
                  <a:rPr lang="en-US" dirty="0" smtClean="0"/>
                  <a:t>speed</a:t>
                </a:r>
              </a:p>
              <a:p>
                <a:r>
                  <a:rPr lang="en-US" dirty="0" smtClean="0"/>
                  <a:t>At test time all neurons are used</a:t>
                </a:r>
              </a:p>
              <a:p>
                <a:pPr lvl="1"/>
                <a:r>
                  <a:rPr lang="en-US" dirty="0" smtClean="0"/>
                  <a:t>Neuron activations reweighted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Particularly popular in computer vision, speech recognition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31" t="-3209" b="-2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2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15" y="604087"/>
            <a:ext cx="4029350" cy="2286000"/>
          </a:xfrm>
        </p:spPr>
        <p:txBody>
          <a:bodyPr/>
          <a:lstStyle/>
          <a:p>
            <a:r>
              <a:rPr lang="en-US" dirty="0" smtClean="0"/>
              <a:t>Architectural details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blipFill rotWithShape="0">
                <a:blip r:embed="rId4"/>
                <a:stretch>
                  <a:fillRect b="-8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689053" y="114998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1. The Neural Network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689053" y="254822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2. Learning by minimizing empirical error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680124" y="4458609"/>
            <a:ext cx="695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3. Optimizing with Gradient Descend based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7520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1" y="1276774"/>
                <a:ext cx="7581306" cy="474810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Straightforward </a:t>
                </a:r>
                <a:r>
                  <a:rPr lang="en-US" dirty="0" err="1" smtClean="0"/>
                  <a:t>sigmoids</a:t>
                </a:r>
                <a:r>
                  <a:rPr lang="en-US" dirty="0" smtClean="0"/>
                  <a:t> are not a very good idea</a:t>
                </a:r>
              </a:p>
              <a:p>
                <a:r>
                  <a:rPr lang="en-US" dirty="0" smtClean="0"/>
                  <a:t>Symmetric </a:t>
                </a:r>
                <a:r>
                  <a:rPr lang="en-US" dirty="0" err="1" smtClean="0"/>
                  <a:t>sigmoids</a:t>
                </a:r>
                <a:r>
                  <a:rPr lang="en-US" dirty="0" smtClean="0"/>
                  <a:t>, like </a:t>
                </a:r>
                <a:r>
                  <a:rPr lang="en-US" dirty="0" err="1" smtClean="0"/>
                  <a:t>tanh</a:t>
                </a:r>
                <a:r>
                  <a:rPr lang="en-US" dirty="0" smtClean="0"/>
                  <a:t>, converge faster</a:t>
                </a:r>
              </a:p>
              <a:p>
                <a:r>
                  <a:rPr lang="en-US" dirty="0" smtClean="0"/>
                  <a:t>A recommended sigmoid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=1.7159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US" dirty="0" smtClean="0"/>
                  <a:t> can be computationally expensive, maybe approximate by ratio of polynomials</a:t>
                </a:r>
              </a:p>
              <a:p>
                <a:r>
                  <a:rPr lang="en-US" dirty="0" smtClean="0"/>
                  <a:t>You can </a:t>
                </a:r>
                <a:r>
                  <a:rPr lang="en-US" dirty="0" smtClean="0"/>
                  <a:t>add a linear term to avoid flat areas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1" y="1276774"/>
                <a:ext cx="7581306" cy="4748106"/>
              </a:xfrm>
              <a:blipFill rotWithShape="0">
                <a:blip r:embed="rId2"/>
                <a:stretch>
                  <a:fillRect l="-2655" t="-2054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Sigmoid-like activation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46" y="2149129"/>
            <a:ext cx="4458166" cy="30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3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it.uu.se/research/project/rbf/rb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174" y="2355427"/>
            <a:ext cx="4495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RBF: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Sigmoid: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Sigmoids</a:t>
                </a:r>
                <a:r>
                  <a:rPr lang="en-US" dirty="0" smtClean="0"/>
                  <a:t> can cover the full feature space</a:t>
                </a:r>
                <a:endParaRPr lang="en-US" dirty="0"/>
              </a:p>
              <a:p>
                <a:r>
                  <a:rPr lang="en-US" dirty="0" smtClean="0"/>
                  <a:t>RBF’s are much more local in the feature space</a:t>
                </a:r>
              </a:p>
              <a:p>
                <a:pPr lvl="1"/>
                <a:r>
                  <a:rPr lang="en-US" dirty="0" smtClean="0"/>
                  <a:t>Can be faster to train but with a more limited range</a:t>
                </a:r>
              </a:p>
              <a:p>
                <a:pPr lvl="1"/>
                <a:r>
                  <a:rPr lang="en-US" dirty="0" smtClean="0"/>
                  <a:t>Can give better set of basis functions</a:t>
                </a:r>
              </a:p>
              <a:p>
                <a:pPr lvl="1"/>
                <a:r>
                  <a:rPr lang="en-US" dirty="0" smtClean="0"/>
                  <a:t>Preferred in lower dimensional spaces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RBFs </a:t>
            </a:r>
            <a:r>
              <a:rPr lang="en-US" dirty="0" err="1" smtClean="0"/>
              <a:t>vs</a:t>
            </a:r>
            <a:r>
              <a:rPr lang="en-US" dirty="0" smtClean="0"/>
              <a:t> “</a:t>
            </a:r>
            <a:r>
              <a:rPr lang="en-US" dirty="0" err="1" smtClean="0"/>
              <a:t>Sigmoids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upload.wikimedia.org/wikipedia/en/thumb/6/6c/Rectifier_and_softplus_functions.svg/495px-Rectifier_and_softplus_function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592" y="1268570"/>
            <a:ext cx="5814147" cy="422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b="0" dirty="0" smtClean="0"/>
              </a:p>
              <a:p>
                <a:r>
                  <a:rPr lang="en-US" dirty="0" smtClean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the input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Very popular in computer vision and speech recognition</a:t>
                </a:r>
              </a:p>
              <a:p>
                <a:r>
                  <a:rPr lang="en-US" dirty="0" smtClean="0">
                    <a:solidFill>
                      <a:srgbClr val="00B050"/>
                    </a:solidFill>
                  </a:rPr>
                  <a:t>Much faster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computations, gradients</a:t>
                </a:r>
                <a:endParaRPr lang="en-US" dirty="0" smtClean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rgbClr val="00B050"/>
                    </a:solidFill>
                  </a:rPr>
                  <a:t>No vanishing or exploding </a:t>
                </a:r>
                <a:r>
                  <a:rPr lang="en-US" dirty="0">
                    <a:solidFill>
                      <a:srgbClr val="00B050"/>
                    </a:solidFill>
                  </a:rPr>
                  <a:t>problems,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only </a:t>
                </a:r>
                <a:r>
                  <a:rPr lang="en-US" dirty="0">
                    <a:solidFill>
                      <a:srgbClr val="00B050"/>
                    </a:solidFill>
                  </a:rPr>
                  <a:t>comparison, addition, multiplication </a:t>
                </a:r>
                <a:endParaRPr lang="en-US" dirty="0" smtClean="0">
                  <a:solidFill>
                    <a:srgbClr val="00B050"/>
                  </a:solidFill>
                </a:endParaRPr>
              </a:p>
              <a:p>
                <a:r>
                  <a:rPr lang="en-US" dirty="0" smtClean="0">
                    <a:solidFill>
                      <a:srgbClr val="00B050"/>
                    </a:solidFill>
                  </a:rPr>
                  <a:t>People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claim biological plausibility</a:t>
                </a:r>
              </a:p>
              <a:p>
                <a:r>
                  <a:rPr lang="en-US" dirty="0" smtClean="0">
                    <a:solidFill>
                      <a:srgbClr val="00B050"/>
                    </a:solidFill>
                  </a:rPr>
                  <a:t>Sparse activations</a:t>
                </a:r>
              </a:p>
              <a:p>
                <a:r>
                  <a:rPr lang="en-US" dirty="0" smtClean="0">
                    <a:solidFill>
                      <a:srgbClr val="00B050"/>
                    </a:solidFill>
                  </a:rPr>
                  <a:t>No saturation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Non-symmetric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Non-differentiable at 0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A large gradient during training can cause a neuron to “die”. Higher learning rates mitigate the problem</a:t>
                </a:r>
              </a:p>
              <a:p>
                <a:pPr marL="0" indent="0">
                  <a:buNone/>
                </a:pPr>
                <a:endParaRPr lang="el-GR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6" t="-2311" r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Rectified Linear Unit (</a:t>
            </a:r>
            <a:r>
              <a:rPr lang="en-US" dirty="0" err="1" smtClean="0"/>
              <a:t>ReLU</a:t>
            </a:r>
            <a:r>
              <a:rPr lang="en-US" dirty="0" smtClean="0"/>
              <a:t>) module 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5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ReLU</a:t>
            </a:r>
            <a:r>
              <a:rPr lang="en-US" dirty="0" smtClean="0"/>
              <a:t> convergence 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452" y="1264756"/>
            <a:ext cx="6248400" cy="50577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510131" y="1810929"/>
            <a:ext cx="6809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519859" y="2089788"/>
            <a:ext cx="680936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77503" y="1626263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ReLU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7503" y="190512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Bradley Hand ITC" panose="03070402050302030203" pitchFamily="66" charset="0"/>
              </a:rPr>
              <a:t>Tanh</a:t>
            </a:r>
            <a:endParaRPr lang="en-US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3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09" y="604087"/>
            <a:ext cx="4029350" cy="2286000"/>
          </a:xfrm>
        </p:spPr>
        <p:txBody>
          <a:bodyPr/>
          <a:lstStyle/>
          <a:p>
            <a:r>
              <a:rPr lang="en-US" dirty="0" smtClean="0"/>
              <a:t>Deeper into</a:t>
            </a:r>
            <a:br>
              <a:rPr lang="en-US" dirty="0" smtClean="0"/>
            </a:br>
            <a:r>
              <a:rPr lang="en-US" dirty="0" smtClean="0"/>
              <a:t>Neural Networks &amp;</a:t>
            </a:r>
            <a:br>
              <a:rPr lang="en-US" dirty="0" smtClean="0"/>
            </a:br>
            <a:r>
              <a:rPr lang="en-US" dirty="0" smtClean="0"/>
              <a:t>Deep Neural Nets</a:t>
            </a:r>
            <a:endParaRPr lang="en-US" dirty="0"/>
          </a:p>
        </p:txBody>
      </p:sp>
      <p:pic>
        <p:nvPicPr>
          <p:cNvPr id="4" name="Picture 4" descr="http://sinb.github.io/images/imagenet-cnn/cn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963" y="1747087"/>
            <a:ext cx="8030037" cy="37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84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ourier New" panose="02070309020205020404" pitchFamily="49" charset="0"/>
                  <a:buChar char="o"/>
                </a:pPr>
                <a:r>
                  <a:rPr lang="en-US" sz="2800" dirty="0" smtClean="0"/>
                  <a:t>Soft approximation (</a:t>
                </a:r>
                <a:r>
                  <a:rPr lang="en-US" sz="2800" dirty="0" err="1"/>
                  <a:t>softplus</a:t>
                </a:r>
                <a:r>
                  <a:rPr lang="en-US" sz="2800" dirty="0"/>
                  <a:t>):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1+ 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Gradient is the </a:t>
                </a:r>
                <a:r>
                  <a:rPr lang="en-US" dirty="0" smtClean="0"/>
                  <a:t>sigmoid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Noisy </a:t>
                </a:r>
                <a:r>
                  <a:rPr lang="en-US" dirty="0" err="1"/>
                  <a:t>ReLU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</m:d>
                    <m:r>
                      <a:rPr lang="el-G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el-GR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𝛮</m:t>
                    </m:r>
                    <m:r>
                      <a:rPr lang="el-GR" b="0" i="0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l-GR" b="0" i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Leaky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0.01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Parametric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l-GR" dirty="0" smtClean="0"/>
                  <a:t> </a:t>
                </a:r>
                <a:r>
                  <a:rPr lang="en-US" dirty="0" smtClean="0"/>
                  <a:t>is trainable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</a:t>
            </a:r>
            <a:r>
              <a:rPr lang="en-US" dirty="0" err="1" smtClean="0"/>
              <a:t>ReLUs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hidden layers</a:t>
            </a:r>
          </a:p>
          <a:p>
            <a:r>
              <a:rPr lang="en-US" dirty="0" smtClean="0"/>
              <a:t>Number of neuron in each hidden layer</a:t>
            </a:r>
          </a:p>
          <a:p>
            <a:r>
              <a:rPr lang="en-US" dirty="0" smtClean="0"/>
              <a:t>Type of activation functions</a:t>
            </a:r>
          </a:p>
          <a:p>
            <a:r>
              <a:rPr lang="en-US" dirty="0" smtClean="0"/>
              <a:t>Type and amount of regularization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Architectural hyper-parameters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7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these hyper-parameters is dataset dependent</a:t>
            </a:r>
          </a:p>
          <a:p>
            <a:r>
              <a:rPr lang="en-US" dirty="0" smtClean="0"/>
              <a:t>Start small and gradually increase complexity</a:t>
            </a:r>
          </a:p>
          <a:p>
            <a:r>
              <a:rPr lang="en-US" dirty="0" smtClean="0"/>
              <a:t>With no regularization the plot of </a:t>
            </a:r>
            <a:r>
              <a:rPr lang="en-US" dirty="0"/>
              <a:t>number of hidden units vs. generalization performance graph will be </a:t>
            </a:r>
            <a:r>
              <a:rPr lang="en-US" dirty="0" smtClean="0"/>
              <a:t>U-shaped</a:t>
            </a:r>
          </a:p>
          <a:p>
            <a:r>
              <a:rPr lang="en-US" dirty="0" smtClean="0"/>
              <a:t>E.g. start with a few hidden layers, 2 or 3</a:t>
            </a:r>
          </a:p>
          <a:p>
            <a:r>
              <a:rPr lang="en-US" dirty="0" smtClean="0"/>
              <a:t>And a few dozen hidden units per layer and see if performance is reasonable</a:t>
            </a:r>
          </a:p>
          <a:p>
            <a:pPr lvl="1"/>
            <a:r>
              <a:rPr lang="en-US" dirty="0" smtClean="0"/>
              <a:t>Start increasing the number of layers and see if performance improves</a:t>
            </a:r>
          </a:p>
          <a:p>
            <a:pPr lvl="1"/>
            <a:r>
              <a:rPr lang="en-US" dirty="0" smtClean="0"/>
              <a:t>Start increasing the number of hidden units and see if performance improves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Number of hidden units, number of hidden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1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general 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-regularization is more important</a:t>
                </a:r>
                <a:r>
                  <a:rPr lang="en-US" dirty="0" smtClean="0"/>
                  <a:t>!!</a:t>
                </a:r>
              </a:p>
              <a:p>
                <a:r>
                  <a:rPr lang="en-US" dirty="0" smtClean="0"/>
                  <a:t>It’s alright if you have a deep or wide network</a:t>
                </a:r>
              </a:p>
              <a:p>
                <a:r>
                  <a:rPr lang="en-US" dirty="0" smtClean="0"/>
                  <a:t>If there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</a:t>
                </a:r>
                <a:r>
                  <a:rPr lang="en-US" dirty="0" smtClean="0"/>
                  <a:t>regularization is strong enough, your network will generally not overfit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</a:t>
                </a:r>
                <a:r>
                  <a:rPr lang="en-US" dirty="0" smtClean="0"/>
                  <a:t>regularization!  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36" t="-27928" b="-4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7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15" y="604087"/>
            <a:ext cx="4029350" cy="2286000"/>
          </a:xfrm>
        </p:spPr>
        <p:txBody>
          <a:bodyPr/>
          <a:lstStyle/>
          <a:p>
            <a:r>
              <a:rPr lang="en-US" dirty="0" smtClean="0"/>
              <a:t>Learning rate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blipFill rotWithShape="0">
                <a:blip r:embed="rId4"/>
                <a:stretch>
                  <a:fillRect b="-8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689053" y="114998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1. The Neural Network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689053" y="254822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2. Learning by minimizing empirical error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680124" y="4458609"/>
            <a:ext cx="695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3. Optimizing with Gradient Descend based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88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right learning rate is important for fast convergence</a:t>
            </a:r>
          </a:p>
          <a:p>
            <a:pPr lvl="1"/>
            <a:r>
              <a:rPr lang="en-US" dirty="0" smtClean="0"/>
              <a:t>Too strong, the gradients overshoot and bounce</a:t>
            </a:r>
          </a:p>
          <a:p>
            <a:pPr lvl="1"/>
            <a:r>
              <a:rPr lang="en-US" dirty="0" smtClean="0"/>
              <a:t>Too weak, the gradients are too small to influence the parameters </a:t>
            </a:r>
            <a:r>
              <a:rPr lang="en-US" dirty="0" smtClean="0">
                <a:sym typeface="Wingdings" panose="05000000000000000000" pitchFamily="2" charset="2"/>
              </a:rPr>
              <a:t> slow training</a:t>
            </a:r>
            <a:endParaRPr lang="en-US" dirty="0" smtClean="0"/>
          </a:p>
          <a:p>
            <a:r>
              <a:rPr lang="en-US" dirty="0" smtClean="0"/>
              <a:t>Sometimes learning rate per weight is advantageous</a:t>
            </a:r>
          </a:p>
          <a:p>
            <a:pPr lvl="1"/>
            <a:r>
              <a:rPr lang="en-US" dirty="0" smtClean="0"/>
              <a:t>Some weights are near convergence, others not</a:t>
            </a:r>
          </a:p>
          <a:p>
            <a:r>
              <a:rPr lang="en-US" dirty="0" smtClean="0"/>
              <a:t>If weights are shared, a good idea is the learning rate to be proportional to the square root of the number of connections sharing the weight</a:t>
            </a:r>
          </a:p>
          <a:p>
            <a:r>
              <a:rPr lang="en-US" dirty="0" smtClean="0"/>
              <a:t>Adaptive learning rates are also possible, based on the errors observed</a:t>
            </a:r>
          </a:p>
          <a:p>
            <a:pPr lvl="1"/>
            <a:r>
              <a:rPr lang="en-US" dirty="0" smtClean="0"/>
              <a:t>[Sompolinsky1995]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88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4"/>
                <a:ext cx="10922000" cy="474810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Constant</a:t>
                </a:r>
              </a:p>
              <a:p>
                <a:pPr lvl="1"/>
                <a:r>
                  <a:rPr lang="en-US" dirty="0" smtClean="0"/>
                  <a:t> Learning </a:t>
                </a:r>
                <a:r>
                  <a:rPr lang="en-US" dirty="0"/>
                  <a:t>rate </a:t>
                </a:r>
                <a:r>
                  <a:rPr lang="en-US" dirty="0" smtClean="0"/>
                  <a:t>remains the same for all epochs</a:t>
                </a:r>
              </a:p>
              <a:p>
                <a:r>
                  <a:rPr lang="en-US" dirty="0" smtClean="0"/>
                  <a:t>Step decay</a:t>
                </a:r>
              </a:p>
              <a:p>
                <a:pPr lvl="1"/>
                <a:r>
                  <a:rPr lang="en-US" dirty="0" smtClean="0"/>
                  <a:t>Decrease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 smtClean="0"/>
                  <a:t>) </a:t>
                </a:r>
                <a:r>
                  <a:rPr lang="en-US" dirty="0" smtClean="0"/>
                  <a:t>every </a:t>
                </a:r>
                <a:r>
                  <a:rPr lang="en-US" dirty="0" smtClean="0"/>
                  <a:t>T number of epochs</a:t>
                </a:r>
              </a:p>
              <a:p>
                <a:r>
                  <a:rPr lang="en-US" dirty="0" smtClean="0"/>
                  <a:t>Inverse decay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Exponential decay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l-GR" dirty="0" smtClean="0"/>
              </a:p>
              <a:p>
                <a:r>
                  <a:rPr lang="en-US" dirty="0" smtClean="0"/>
                  <a:t>Generally step decay is simple, intuitive, it works well and does not require tuning extra hyper-parameters, other than when to decrease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4"/>
                <a:ext cx="10922000" cy="4748106"/>
              </a:xfrm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rate schedules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52614" y="2966484"/>
            <a:ext cx="2583711" cy="808075"/>
            <a:chOff x="8686800" y="2349795"/>
            <a:chExt cx="2583711" cy="80807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8686800" y="3157870"/>
              <a:ext cx="25837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8686800" y="2349795"/>
              <a:ext cx="2541181" cy="0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980963" y="2966484"/>
            <a:ext cx="2583711" cy="808075"/>
            <a:chOff x="7892903" y="3561907"/>
            <a:chExt cx="2583711" cy="808075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7892903" y="4369982"/>
              <a:ext cx="25837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892903" y="3561907"/>
              <a:ext cx="591878" cy="0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474148" y="3863479"/>
              <a:ext cx="591878" cy="0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10327" y="4090306"/>
              <a:ext cx="591878" cy="0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8934895" y="2396421"/>
            <a:ext cx="2629779" cy="1378138"/>
            <a:chOff x="8410353" y="2977116"/>
            <a:chExt cx="2629779" cy="137813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8456421" y="4355254"/>
              <a:ext cx="25837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8410353" y="2977116"/>
              <a:ext cx="2456121" cy="1265275"/>
            </a:xfrm>
            <a:custGeom>
              <a:avLst/>
              <a:gdLst>
                <a:gd name="connsiteX0" fmla="*/ 0 w 2456121"/>
                <a:gd name="connsiteY0" fmla="*/ 0 h 1265275"/>
                <a:gd name="connsiteX1" fmla="*/ 520996 w 2456121"/>
                <a:gd name="connsiteY1" fmla="*/ 999461 h 1265275"/>
                <a:gd name="connsiteX2" fmla="*/ 2456121 w 2456121"/>
                <a:gd name="connsiteY2" fmla="*/ 1265275 h 126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6121" h="1265275">
                  <a:moveTo>
                    <a:pt x="0" y="0"/>
                  </a:moveTo>
                  <a:cubicBezTo>
                    <a:pt x="55821" y="394291"/>
                    <a:pt x="111642" y="788582"/>
                    <a:pt x="520996" y="999461"/>
                  </a:cubicBezTo>
                  <a:cubicBezTo>
                    <a:pt x="930350" y="1210340"/>
                    <a:pt x="1693235" y="1237807"/>
                    <a:pt x="2456121" y="1265275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934895" y="1994283"/>
            <a:ext cx="2631549" cy="1780276"/>
            <a:chOff x="4699591" y="-1180214"/>
            <a:chExt cx="2631549" cy="178027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4747429" y="600062"/>
              <a:ext cx="25837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>
              <a:off x="4699591" y="-1180214"/>
              <a:ext cx="2477386" cy="1584251"/>
            </a:xfrm>
            <a:custGeom>
              <a:avLst/>
              <a:gdLst>
                <a:gd name="connsiteX0" fmla="*/ 0 w 2477386"/>
                <a:gd name="connsiteY0" fmla="*/ 0 h 1584251"/>
                <a:gd name="connsiteX1" fmla="*/ 765544 w 2477386"/>
                <a:gd name="connsiteY1" fmla="*/ 1297172 h 1584251"/>
                <a:gd name="connsiteX2" fmla="*/ 2477386 w 2477386"/>
                <a:gd name="connsiteY2" fmla="*/ 1584251 h 158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386" h="1584251">
                  <a:moveTo>
                    <a:pt x="0" y="0"/>
                  </a:moveTo>
                  <a:cubicBezTo>
                    <a:pt x="176323" y="516565"/>
                    <a:pt x="352646" y="1033130"/>
                    <a:pt x="765544" y="1297172"/>
                  </a:cubicBezTo>
                  <a:cubicBezTo>
                    <a:pt x="1178442" y="1561214"/>
                    <a:pt x="1827914" y="1572732"/>
                    <a:pt x="2477386" y="1584251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498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several log-spaced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l-GR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l-GR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l-GR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 smtClean="0"/>
                  <a:t>on a smaller set</a:t>
                </a:r>
              </a:p>
              <a:p>
                <a:pPr lvl="1"/>
                <a:r>
                  <a:rPr lang="en-US" dirty="0" smtClean="0"/>
                  <a:t>Then, you can </a:t>
                </a:r>
                <a:r>
                  <a:rPr lang="en-US" dirty="0"/>
                  <a:t>narrow it down </a:t>
                </a:r>
                <a:r>
                  <a:rPr lang="en-US" dirty="0" smtClean="0"/>
                  <a:t>from there around </a:t>
                </a:r>
                <a:r>
                  <a:rPr lang="en-US" dirty="0"/>
                  <a:t>where you get the lowest </a:t>
                </a:r>
                <a:r>
                  <a:rPr lang="en-US" dirty="0" smtClean="0"/>
                  <a:t>error</a:t>
                </a:r>
              </a:p>
              <a:p>
                <a:r>
                  <a:rPr lang="en-US" dirty="0" smtClean="0"/>
                  <a:t>You can decrease the learning rate every 10 (or some other value) full training set epochs</a:t>
                </a:r>
              </a:p>
              <a:p>
                <a:pPr lvl="1"/>
                <a:r>
                  <a:rPr lang="en-US" dirty="0" smtClean="0"/>
                  <a:t>Although this highly depends on your data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rate 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15" y="604087"/>
            <a:ext cx="4029350" cy="2286000"/>
          </a:xfrm>
        </p:spPr>
        <p:txBody>
          <a:bodyPr/>
          <a:lstStyle/>
          <a:p>
            <a:r>
              <a:rPr lang="en-US" dirty="0" smtClean="0"/>
              <a:t>Weight initialization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blipFill rotWithShape="0">
                <a:blip r:embed="rId4"/>
                <a:stretch>
                  <a:fillRect b="-8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689053" y="114998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1. The Neural Network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689053" y="254822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2. Learning by minimizing empirical error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680124" y="4458609"/>
            <a:ext cx="695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3. Optimizing with Gradient Descend based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31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There are few contradictory requirements</a:t>
                </a:r>
              </a:p>
              <a:p>
                <a:r>
                  <a:rPr lang="en-US" dirty="0" smtClean="0"/>
                  <a:t>Weights need to be small enough</a:t>
                </a:r>
              </a:p>
              <a:p>
                <a:pPr lvl="1"/>
                <a:r>
                  <a:rPr lang="en-US" dirty="0" smtClean="0"/>
                  <a:t>e.g. around the origin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acc>
                  </m:oMath>
                </a14:m>
                <a:r>
                  <a:rPr lang="en-US" dirty="0" smtClean="0"/>
                  <a:t>) for symmetric functions (</a:t>
                </a:r>
                <a:r>
                  <a:rPr lang="en-US" dirty="0" err="1" smtClean="0"/>
                  <a:t>tanh</a:t>
                </a:r>
                <a:r>
                  <a:rPr lang="en-US" dirty="0" smtClean="0"/>
                  <a:t>, sigmoid)</a:t>
                </a:r>
              </a:p>
              <a:p>
                <a:pPr lvl="1"/>
                <a:r>
                  <a:rPr lang="en-US" dirty="0" smtClean="0"/>
                  <a:t>the activation functions operate near their linear regime </a:t>
                </a:r>
                <a:r>
                  <a:rPr lang="en-US" dirty="0" smtClean="0">
                    <a:sym typeface="Wingdings" panose="05000000000000000000" pitchFamily="2" charset="2"/>
                  </a:rPr>
                  <a:t> large gradients  faster training</a:t>
                </a:r>
                <a:endParaRPr lang="en-US" dirty="0" smtClean="0"/>
              </a:p>
              <a:p>
                <a:r>
                  <a:rPr lang="en-US" dirty="0" smtClean="0"/>
                  <a:t>Weights need to be large enough</a:t>
                </a:r>
              </a:p>
              <a:p>
                <a:pPr lvl="1"/>
                <a:r>
                  <a:rPr lang="en-US" dirty="0" smtClean="0"/>
                  <a:t>The generated gradients are also large enough </a:t>
                </a:r>
                <a:r>
                  <a:rPr lang="en-US" dirty="0" smtClean="0">
                    <a:sym typeface="Wingdings" panose="05000000000000000000" pitchFamily="2" charset="2"/>
                  </a:rPr>
                  <a:t> faster training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Weight initialization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Neural/Deep Network in a nutshell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28186" y="1856284"/>
                <a:ext cx="6386428" cy="5091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186" y="1856284"/>
                <a:ext cx="6386428" cy="5091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29684" y="3239670"/>
                <a:ext cx="5816079" cy="10361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684" y="3239670"/>
                <a:ext cx="5816079" cy="1036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29684" y="5126533"/>
                <a:ext cx="3091680" cy="4769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684" y="5126533"/>
                <a:ext cx="3091680" cy="476990"/>
              </a:xfrm>
              <a:prstGeom prst="rect">
                <a:avLst/>
              </a:prstGeom>
              <a:blipFill rotWithShape="0">
                <a:blip r:embed="rId4"/>
                <a:stretch>
                  <a:fillRect b="-8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501665" y="132928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1. The Neural Network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2501665" y="272751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2. Learning by minimizing empirical error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2492736" y="4637903"/>
            <a:ext cx="695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3. Optimizing with Gradient Descend based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32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Weights must be initialized to preserve the variance of the activations during the forward and backward computations, especially for deep learning</a:t>
                </a:r>
              </a:p>
              <a:p>
                <a:pPr lvl="1"/>
                <a:r>
                  <a:rPr lang="en-US" dirty="0"/>
                  <a:t>All neurons operate in their full capacity</a:t>
                </a:r>
              </a:p>
              <a:p>
                <a:r>
                  <a:rPr lang="en-US" dirty="0"/>
                  <a:t>Good practice: initialize weights to be asymmetric, e.g. no same values for different weights (like all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Otherwise all neurons generate the same gradient, no real change</a:t>
                </a:r>
              </a:p>
              <a:p>
                <a:pPr lvl="1"/>
                <a:r>
                  <a:rPr lang="en-US" dirty="0"/>
                  <a:t>Alternatively, initialize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acc>
                  </m:oMath>
                </a14:m>
                <a:r>
                  <a:rPr lang="en-US" dirty="0"/>
                  <a:t> but break some node to node connections to create asymmetries</a:t>
                </a:r>
              </a:p>
              <a:p>
                <a:r>
                  <a:rPr lang="en-US" dirty="0"/>
                  <a:t>Generally, Initialization must be coordinated with the choice of non-linear activation functions and data normalization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824" r="-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2738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:r>
                  <a:rPr lang="en-US" dirty="0" err="1"/>
                  <a:t>tanh</a:t>
                </a:r>
                <a:r>
                  <a:rPr lang="en-US" dirty="0"/>
                  <a:t> </a:t>
                </a:r>
                <a:r>
                  <a:rPr lang="en-US" dirty="0" smtClean="0"/>
                  <a:t>initialize </a:t>
                </a:r>
                <a:r>
                  <a:rPr lang="en-US" dirty="0"/>
                  <a:t>weights </a:t>
                </a:r>
                <a:r>
                  <a:rPr lang="en-US" dirty="0" smtClean="0"/>
                  <a:t>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is the number of input variables to the </a:t>
                </a:r>
                <a:r>
                  <a:rPr lang="en-US" dirty="0" err="1"/>
                  <a:t>tanh</a:t>
                </a:r>
                <a:r>
                  <a:rPr lang="en-US" dirty="0"/>
                  <a:t> layer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number of the output variables</a:t>
                </a:r>
              </a:p>
              <a:p>
                <a:r>
                  <a:rPr lang="en-US" dirty="0" smtClean="0"/>
                  <a:t>For </a:t>
                </a:r>
                <a:r>
                  <a:rPr lang="en-US" dirty="0"/>
                  <a:t>a </a:t>
                </a:r>
                <a:r>
                  <a:rPr lang="en-US" dirty="0" smtClean="0"/>
                  <a:t>sigmoid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,4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Weight initialization for sigmoid-like neurons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464056" y="2743200"/>
            <a:ext cx="5119020" cy="3356108"/>
            <a:chOff x="8274423" y="1192307"/>
            <a:chExt cx="4372449" cy="29530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4423" y="1531863"/>
              <a:ext cx="3871860" cy="261353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0254254" y="2527108"/>
              <a:ext cx="162734" cy="606345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0353962" y="2812898"/>
              <a:ext cx="2292910" cy="509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B0F0"/>
                  </a:solidFill>
                  <a:latin typeface="Bradley Hand ITC" panose="03070402050302030203" pitchFamily="66" charset="0"/>
                </a:rPr>
                <a:t>Linear regime</a:t>
              </a:r>
              <a:endParaRPr lang="en-US" b="1" dirty="0">
                <a:solidFill>
                  <a:srgbClr val="00B0F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0118016" y="1659698"/>
              <a:ext cx="453636" cy="527854"/>
            </a:xfrm>
            <a:custGeom>
              <a:avLst/>
              <a:gdLst>
                <a:gd name="connsiteX0" fmla="*/ 0 w 329609"/>
                <a:gd name="connsiteY0" fmla="*/ 372152 h 382784"/>
                <a:gd name="connsiteX1" fmla="*/ 148855 w 329609"/>
                <a:gd name="connsiteY1" fmla="*/ 12 h 382784"/>
                <a:gd name="connsiteX2" fmla="*/ 329609 w 329609"/>
                <a:gd name="connsiteY2" fmla="*/ 382784 h 38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609" h="382784">
                  <a:moveTo>
                    <a:pt x="0" y="372152"/>
                  </a:moveTo>
                  <a:cubicBezTo>
                    <a:pt x="46960" y="185196"/>
                    <a:pt x="93920" y="-1760"/>
                    <a:pt x="148855" y="12"/>
                  </a:cubicBezTo>
                  <a:cubicBezTo>
                    <a:pt x="203790" y="1784"/>
                    <a:pt x="266699" y="192284"/>
                    <a:pt x="329609" y="382784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795212" y="1192307"/>
              <a:ext cx="2583427" cy="509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B0F0"/>
                  </a:solidFill>
                  <a:latin typeface="Bradley Hand ITC" panose="03070402050302030203" pitchFamily="66" charset="0"/>
                </a:rPr>
                <a:t>Large gradients</a:t>
              </a:r>
              <a:endParaRPr lang="en-US" b="1" dirty="0">
                <a:solidFill>
                  <a:srgbClr val="00B0F0"/>
                </a:solidFill>
                <a:latin typeface="Bradley Hand ITC" panose="0307040205030203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5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:r>
                  <a:rPr lang="en-US" dirty="0" err="1" smtClean="0"/>
                  <a:t>ReLU’s</a:t>
                </a:r>
                <a:r>
                  <a:rPr lang="en-US" dirty="0" smtClean="0"/>
                  <a:t> you also want to initialize the weights so the neurons have similar variances</a:t>
                </a:r>
              </a:p>
              <a:p>
                <a:r>
                  <a:rPr lang="en-US" dirty="0" smtClean="0"/>
                  <a:t>Currently the suggested practice is to fill in the weights with random samples draw from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is the number of neurons in the input [HeICCV2015]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Weight initialization for </a:t>
            </a:r>
            <a:r>
              <a:rPr lang="en-US" dirty="0" err="1" smtClean="0"/>
              <a:t>ReLUs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2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15" y="604087"/>
            <a:ext cx="4029350" cy="2286000"/>
          </a:xfrm>
        </p:spPr>
        <p:txBody>
          <a:bodyPr/>
          <a:lstStyle/>
          <a:p>
            <a:r>
              <a:rPr lang="en-US" dirty="0" smtClean="0"/>
              <a:t>Loss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blipFill rotWithShape="0">
                <a:blip r:embed="rId4"/>
                <a:stretch>
                  <a:fillRect b="-8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689053" y="114998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1. The Neural Network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689053" y="254822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2. Learning by minimizing empirical error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680124" y="4458609"/>
            <a:ext cx="695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3. Optimizing with Gradient Descend based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911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Our samples contains only one class</a:t>
                </a:r>
              </a:p>
              <a:p>
                <a:pPr lvl="1"/>
                <a:r>
                  <a:rPr lang="en-US" dirty="0" smtClean="0"/>
                  <a:t>There is only one correct answer per sample</a:t>
                </a:r>
              </a:p>
              <a:p>
                <a:r>
                  <a:rPr lang="en-US" dirty="0" smtClean="0"/>
                  <a:t>Negative log-likelihood (cross entropy) + Softmax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e>
                        </m:func>
                      </m:e>
                    </m:nary>
                  </m:oMath>
                </a14:m>
                <a:r>
                  <a:rPr lang="en-US" dirty="0" smtClean="0"/>
                  <a:t>    for all classes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Hierarchical softmax when C is very large</a:t>
                </a:r>
              </a:p>
              <a:p>
                <a:r>
                  <a:rPr lang="en-US" dirty="0" smtClean="0"/>
                  <a:t>Hinge loss (aka SVM loss)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Squared hinge loss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31" t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  <p:pic>
        <p:nvPicPr>
          <p:cNvPr id="1026" name="Picture 2" descr="http://breadedcat.com/wp-content/uploads/2012/02/cat-breading-tutorial-0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319" y="3454327"/>
            <a:ext cx="1855628" cy="139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.graphiq.com/sites/default/files/stories/t4/20_Best_Breeds_for_First-Time_Dog_Owners_3132_437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761" y="3454327"/>
            <a:ext cx="2046668" cy="135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blog.caranddriver.com/wp-content/uploads/2015/09/2016-BMW-M6-GT3-race-car-106-626x38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319" y="4978329"/>
            <a:ext cx="1865737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7/7b/CMOberonTobleroneGallop15.8.08Smal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9" y="4978329"/>
            <a:ext cx="1625669" cy="11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91430" y="3084995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Is it a cat? Is it a horse? …</a:t>
            </a:r>
            <a:endParaRPr lang="en-US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89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Each sample can have many correct answers</a:t>
                </a:r>
              </a:p>
              <a:p>
                <a:r>
                  <a:rPr lang="en-US" dirty="0" smtClean="0"/>
                  <a:t>Hinge loss and the likes</a:t>
                </a:r>
              </a:p>
              <a:p>
                <a:pPr lvl="1"/>
                <a:r>
                  <a:rPr lang="en-US" dirty="0" smtClean="0"/>
                  <a:t>Also </a:t>
                </a:r>
                <a:r>
                  <a:rPr lang="en-US" dirty="0" err="1" smtClean="0"/>
                  <a:t>sigmoids</a:t>
                </a:r>
                <a:r>
                  <a:rPr lang="en-US" dirty="0"/>
                  <a:t> </a:t>
                </a:r>
                <a:r>
                  <a:rPr lang="en-US" dirty="0" smtClean="0"/>
                  <a:t>would also work</a:t>
                </a:r>
                <a:endParaRPr lang="en-US" dirty="0"/>
              </a:p>
              <a:p>
                <a:r>
                  <a:rPr lang="en-US" dirty="0" smtClean="0"/>
                  <a:t>Each output neuron is independent</a:t>
                </a:r>
              </a:p>
              <a:p>
                <a:pPr lvl="1"/>
                <a:r>
                  <a:rPr lang="en-US" dirty="0" smtClean="0"/>
                  <a:t>“Does this contain a car, </a:t>
                </a:r>
                <a:r>
                  <a:rPr lang="en-US" u="sng" dirty="0" smtClean="0"/>
                  <a:t>yes</a:t>
                </a:r>
                <a:r>
                  <a:rPr lang="en-US" dirty="0" smtClean="0"/>
                  <a:t> or no?“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dirty="0"/>
                  <a:t>Does this contain a </a:t>
                </a:r>
                <a:r>
                  <a:rPr lang="en-US" dirty="0" smtClean="0"/>
                  <a:t>person, </a:t>
                </a:r>
                <a:r>
                  <a:rPr lang="en-US" u="sng" dirty="0"/>
                  <a:t>yes</a:t>
                </a:r>
                <a:r>
                  <a:rPr lang="en-US" dirty="0"/>
                  <a:t> or no</a:t>
                </a:r>
                <a:r>
                  <a:rPr lang="en-US" dirty="0" smtClean="0"/>
                  <a:t>?“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dirty="0"/>
                  <a:t>Does this contain a </a:t>
                </a:r>
                <a:r>
                  <a:rPr lang="en-US" dirty="0" smtClean="0"/>
                  <a:t>motorbike, </a:t>
                </a:r>
                <a:r>
                  <a:rPr lang="en-US" u="sng" dirty="0"/>
                  <a:t>yes</a:t>
                </a:r>
                <a:r>
                  <a:rPr lang="en-US" dirty="0"/>
                  <a:t> or no</a:t>
                </a:r>
                <a:r>
                  <a:rPr lang="en-US" dirty="0" smtClean="0"/>
                  <a:t>?“</a:t>
                </a:r>
              </a:p>
              <a:p>
                <a:pPr lvl="1"/>
                <a:r>
                  <a:rPr lang="en-US" dirty="0"/>
                  <a:t>“Does this contain a </a:t>
                </a:r>
                <a:r>
                  <a:rPr lang="en-US" dirty="0" smtClean="0"/>
                  <a:t>horse, </a:t>
                </a:r>
                <a:r>
                  <a:rPr lang="en-US" dirty="0"/>
                  <a:t>yes or </a:t>
                </a:r>
                <a:r>
                  <a:rPr lang="en-US" u="sng" dirty="0"/>
                  <a:t>no</a:t>
                </a:r>
                <a:r>
                  <a:rPr lang="en-US" dirty="0" smtClean="0"/>
                  <a:t>?“</a:t>
                </a:r>
              </a:p>
              <a:p>
                <a:r>
                  <a:rPr lang="en-US" dirty="0" smtClean="0"/>
                  <a:t>Instead of “Is this a car, motorbike or person?”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)=0.55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𝑏𝑖𝑘𝑒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)=0.25,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𝑝𝑒𝑟𝑠𝑜𝑛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)=0.15,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h𝑜𝑟𝑠𝑒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)=0.05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𝑐𝑎𝑟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𝑏𝑖𝑘𝑒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𝑝𝑒𝑟𝑠𝑜𝑛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h𝑜𝑟𝑠𝑒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)=1.0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824" b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Multi-class, multi-label classification</a:t>
            </a:r>
            <a:endParaRPr lang="en-US" dirty="0"/>
          </a:p>
        </p:txBody>
      </p:sp>
      <p:pic>
        <p:nvPicPr>
          <p:cNvPr id="2050" name="Picture 2" descr="http://jafrum.files.wordpress.com/2013/04/motorcycle-bear-pill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41" y="1864658"/>
            <a:ext cx="3931448" cy="256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4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good old sum of squared errors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distance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15" y="604087"/>
            <a:ext cx="4029350" cy="2286000"/>
          </a:xfrm>
        </p:spPr>
        <p:txBody>
          <a:bodyPr/>
          <a:lstStyle/>
          <a:p>
            <a:r>
              <a:rPr lang="en-US" dirty="0" smtClean="0"/>
              <a:t>Even better optimizations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blipFill rotWithShape="0">
                <a:blip r:embed="rId4"/>
                <a:stretch>
                  <a:fillRect b="-8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689053" y="114998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1. The Neural Network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689053" y="254822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2. Learning by minimizing empirical error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680124" y="4458609"/>
            <a:ext cx="695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3. Optimizing with Gradient Descend based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721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5577408" cy="474810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Instead of switching gradients all the time, maintain some “momentum” from the previous parameters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Gradients and learning are more robust, faster convergence</a:t>
            </a:r>
          </a:p>
          <a:p>
            <a:r>
              <a:rPr lang="en-US" dirty="0" smtClean="0"/>
              <a:t>Nice “physics”-based interpretation</a:t>
            </a:r>
          </a:p>
          <a:p>
            <a:pPr lvl="1"/>
            <a:r>
              <a:rPr lang="en-US" dirty="0" smtClean="0"/>
              <a:t>Instead of updating the position of the “ball”, we update the velocity, which will update the position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11004" y="3015949"/>
                <a:ext cx="2636170" cy="47699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04" y="3015949"/>
                <a:ext cx="2636170" cy="476990"/>
              </a:xfrm>
              <a:prstGeom prst="rect">
                <a:avLst/>
              </a:prstGeom>
              <a:blipFill rotWithShape="0">
                <a:blip r:embed="rId2"/>
                <a:stretch>
                  <a:fillRect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66890" y="2563127"/>
                <a:ext cx="2806281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890" y="2563127"/>
                <a:ext cx="2806281" cy="476990"/>
              </a:xfrm>
              <a:prstGeom prst="rect">
                <a:avLst/>
              </a:prstGeom>
              <a:blipFill rotWithShape="0">
                <a:blip r:embed="rId3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7490298" y="933855"/>
            <a:ext cx="4562272" cy="4933842"/>
          </a:xfrm>
          <a:custGeom>
            <a:avLst/>
            <a:gdLst>
              <a:gd name="connsiteX0" fmla="*/ 0 w 4562272"/>
              <a:gd name="connsiteY0" fmla="*/ 204281 h 4933842"/>
              <a:gd name="connsiteX1" fmla="*/ 418289 w 4562272"/>
              <a:gd name="connsiteY1" fmla="*/ 1945532 h 4933842"/>
              <a:gd name="connsiteX2" fmla="*/ 826851 w 4562272"/>
              <a:gd name="connsiteY2" fmla="*/ 2013626 h 4933842"/>
              <a:gd name="connsiteX3" fmla="*/ 1021404 w 4562272"/>
              <a:gd name="connsiteY3" fmla="*/ 2791839 h 4933842"/>
              <a:gd name="connsiteX4" fmla="*/ 1235413 w 4562272"/>
              <a:gd name="connsiteY4" fmla="*/ 2869660 h 4933842"/>
              <a:gd name="connsiteX5" fmla="*/ 1459149 w 4562272"/>
              <a:gd name="connsiteY5" fmla="*/ 3210128 h 4933842"/>
              <a:gd name="connsiteX6" fmla="*/ 1760706 w 4562272"/>
              <a:gd name="connsiteY6" fmla="*/ 3005847 h 4933842"/>
              <a:gd name="connsiteX7" fmla="*/ 2101174 w 4562272"/>
              <a:gd name="connsiteY7" fmla="*/ 4455268 h 4933842"/>
              <a:gd name="connsiteX8" fmla="*/ 2412459 w 4562272"/>
              <a:gd name="connsiteY8" fmla="*/ 4309354 h 4933842"/>
              <a:gd name="connsiteX9" fmla="*/ 2947481 w 4562272"/>
              <a:gd name="connsiteY9" fmla="*/ 4922196 h 4933842"/>
              <a:gd name="connsiteX10" fmla="*/ 3414408 w 4562272"/>
              <a:gd name="connsiteY10" fmla="*/ 4591456 h 4933842"/>
              <a:gd name="connsiteX11" fmla="*/ 3589506 w 4562272"/>
              <a:gd name="connsiteY11" fmla="*/ 3210128 h 4933842"/>
              <a:gd name="connsiteX12" fmla="*/ 3949430 w 4562272"/>
              <a:gd name="connsiteY12" fmla="*/ 3073941 h 4933842"/>
              <a:gd name="connsiteX13" fmla="*/ 4007796 w 4562272"/>
              <a:gd name="connsiteY13" fmla="*/ 2188724 h 4933842"/>
              <a:gd name="connsiteX14" fmla="*/ 4289898 w 4562272"/>
              <a:gd name="connsiteY14" fmla="*/ 2003898 h 4933842"/>
              <a:gd name="connsiteX15" fmla="*/ 4328808 w 4562272"/>
              <a:gd name="connsiteY15" fmla="*/ 1410511 h 4933842"/>
              <a:gd name="connsiteX16" fmla="*/ 4464996 w 4562272"/>
              <a:gd name="connsiteY16" fmla="*/ 1789890 h 4933842"/>
              <a:gd name="connsiteX17" fmla="*/ 4562272 w 4562272"/>
              <a:gd name="connsiteY17" fmla="*/ 0 h 49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62272" h="4933842">
                <a:moveTo>
                  <a:pt x="0" y="204281"/>
                </a:moveTo>
                <a:cubicBezTo>
                  <a:pt x="140240" y="924128"/>
                  <a:pt x="280481" y="1643975"/>
                  <a:pt x="418289" y="1945532"/>
                </a:cubicBezTo>
                <a:cubicBezTo>
                  <a:pt x="556097" y="2247089"/>
                  <a:pt x="726332" y="1872575"/>
                  <a:pt x="826851" y="2013626"/>
                </a:cubicBezTo>
                <a:cubicBezTo>
                  <a:pt x="927370" y="2154677"/>
                  <a:pt x="953310" y="2649167"/>
                  <a:pt x="1021404" y="2791839"/>
                </a:cubicBezTo>
                <a:cubicBezTo>
                  <a:pt x="1089498" y="2934511"/>
                  <a:pt x="1162455" y="2799945"/>
                  <a:pt x="1235413" y="2869660"/>
                </a:cubicBezTo>
                <a:cubicBezTo>
                  <a:pt x="1308371" y="2939375"/>
                  <a:pt x="1371600" y="3187430"/>
                  <a:pt x="1459149" y="3210128"/>
                </a:cubicBezTo>
                <a:cubicBezTo>
                  <a:pt x="1546698" y="3232826"/>
                  <a:pt x="1653702" y="2798324"/>
                  <a:pt x="1760706" y="3005847"/>
                </a:cubicBezTo>
                <a:cubicBezTo>
                  <a:pt x="1867710" y="3213370"/>
                  <a:pt x="1992549" y="4238017"/>
                  <a:pt x="2101174" y="4455268"/>
                </a:cubicBezTo>
                <a:cubicBezTo>
                  <a:pt x="2209800" y="4672519"/>
                  <a:pt x="2271408" y="4231533"/>
                  <a:pt x="2412459" y="4309354"/>
                </a:cubicBezTo>
                <a:cubicBezTo>
                  <a:pt x="2553510" y="4387175"/>
                  <a:pt x="2780490" y="4875179"/>
                  <a:pt x="2947481" y="4922196"/>
                </a:cubicBezTo>
                <a:cubicBezTo>
                  <a:pt x="3114472" y="4969213"/>
                  <a:pt x="3307404" y="4876801"/>
                  <a:pt x="3414408" y="4591456"/>
                </a:cubicBezTo>
                <a:cubicBezTo>
                  <a:pt x="3521412" y="4306111"/>
                  <a:pt x="3500336" y="3463047"/>
                  <a:pt x="3589506" y="3210128"/>
                </a:cubicBezTo>
                <a:cubicBezTo>
                  <a:pt x="3678676" y="2957209"/>
                  <a:pt x="3879715" y="3244175"/>
                  <a:pt x="3949430" y="3073941"/>
                </a:cubicBezTo>
                <a:cubicBezTo>
                  <a:pt x="4019145" y="2903707"/>
                  <a:pt x="3951051" y="2367064"/>
                  <a:pt x="4007796" y="2188724"/>
                </a:cubicBezTo>
                <a:cubicBezTo>
                  <a:pt x="4064541" y="2010384"/>
                  <a:pt x="4236396" y="2133600"/>
                  <a:pt x="4289898" y="2003898"/>
                </a:cubicBezTo>
                <a:cubicBezTo>
                  <a:pt x="4343400" y="1874196"/>
                  <a:pt x="4299625" y="1446179"/>
                  <a:pt x="4328808" y="1410511"/>
                </a:cubicBezTo>
                <a:cubicBezTo>
                  <a:pt x="4357991" y="1374843"/>
                  <a:pt x="4426085" y="2024975"/>
                  <a:pt x="4464996" y="1789890"/>
                </a:cubicBezTo>
                <a:cubicBezTo>
                  <a:pt x="4503907" y="1554805"/>
                  <a:pt x="4533089" y="777402"/>
                  <a:pt x="45622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541738" y="933855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latin typeface="Bradley Hand ITC" panose="03070402050302030203" pitchFamily="66" charset="0"/>
              </a:rPr>
              <a:t>Loss surface</a:t>
            </a:r>
            <a:endParaRPr lang="en-US" b="1" dirty="0">
              <a:solidFill>
                <a:schemeClr val="accent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61115" y="1247431"/>
            <a:ext cx="233464" cy="2334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446664" y="1349427"/>
            <a:ext cx="190526" cy="72256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601963" y="1785200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Bradley Hand ITC" panose="03070402050302030203" pitchFamily="66" charset="0"/>
              </a:rPr>
              <a:t>Gradient</a:t>
            </a:r>
            <a:endParaRPr lang="en-US" b="1" dirty="0">
              <a:solidFill>
                <a:srgbClr val="00B0F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648935" y="2150846"/>
            <a:ext cx="233464" cy="2334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53940" y="2252842"/>
            <a:ext cx="190526" cy="72256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892127" y="2801622"/>
            <a:ext cx="354915" cy="355227"/>
            <a:chOff x="7892127" y="2801622"/>
            <a:chExt cx="354915" cy="355227"/>
          </a:xfrm>
        </p:grpSpPr>
        <p:sp>
          <p:nvSpPr>
            <p:cNvPr id="19" name="Oval 18"/>
            <p:cNvSpPr/>
            <p:nvPr/>
          </p:nvSpPr>
          <p:spPr>
            <a:xfrm>
              <a:off x="7892127" y="2923385"/>
              <a:ext cx="233464" cy="23346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8049784" y="2801622"/>
              <a:ext cx="197258" cy="231166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/>
          <p:cNvCxnSpPr/>
          <p:nvPr/>
        </p:nvCxnSpPr>
        <p:spPr>
          <a:xfrm>
            <a:off x="7686620" y="1307274"/>
            <a:ext cx="190526" cy="722565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859258" y="2201844"/>
            <a:ext cx="190526" cy="722565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088228" y="3040117"/>
            <a:ext cx="569389" cy="452822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81882" y="1253291"/>
            <a:ext cx="2632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Gradient + momentum</a:t>
            </a:r>
            <a:endParaRPr lang="en-US" b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5577408" cy="4748106"/>
          </a:xfrm>
        </p:spPr>
        <p:txBody>
          <a:bodyPr>
            <a:normAutofit/>
          </a:bodyPr>
          <a:lstStyle/>
          <a:p>
            <a:r>
              <a:rPr lang="en-US" dirty="0" smtClean="0"/>
              <a:t>Use the future gradient instead of the current gradient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Better theoretical convergence</a:t>
            </a:r>
          </a:p>
          <a:p>
            <a:r>
              <a:rPr lang="en-US" dirty="0" smtClean="0"/>
              <a:t>Generally works better with Convolutional Neural Networks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Nesterov Momentum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11004" y="2675480"/>
                <a:ext cx="2636170" cy="47699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04" y="2675480"/>
                <a:ext cx="2636170" cy="476990"/>
              </a:xfrm>
              <a:prstGeom prst="rect">
                <a:avLst/>
              </a:prstGeom>
              <a:blipFill rotWithShape="0">
                <a:blip r:embed="rId2"/>
                <a:stretch>
                  <a:fillRect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66890" y="2222658"/>
                <a:ext cx="2806281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890" y="2222658"/>
                <a:ext cx="2806281" cy="476990"/>
              </a:xfrm>
              <a:prstGeom prst="rect">
                <a:avLst/>
              </a:prstGeom>
              <a:blipFill rotWithShape="0"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8404698" y="2534222"/>
            <a:ext cx="1147864" cy="16542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404698" y="1551728"/>
            <a:ext cx="476656" cy="1147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881354" y="1383459"/>
            <a:ext cx="1147864" cy="165426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404698" y="1386358"/>
            <a:ext cx="1624519" cy="13132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236084" y="3539127"/>
            <a:ext cx="476656" cy="1147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8236084" y="3881279"/>
            <a:ext cx="1624520" cy="8057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688608" y="2665947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Bradley Hand ITC" panose="03070402050302030203" pitchFamily="66" charset="0"/>
              </a:rPr>
              <a:t>Gradient</a:t>
            </a:r>
            <a:endParaRPr lang="en-US" b="1" dirty="0">
              <a:solidFill>
                <a:srgbClr val="00B0F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315856" y="972771"/>
            <a:ext cx="2632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Gradient + momentum</a:t>
            </a:r>
            <a:endParaRPr lang="en-US" b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329846" y="1796774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Momentum</a:t>
            </a:r>
            <a:endParaRPr lang="en-US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8236083" y="4687047"/>
            <a:ext cx="1147865" cy="3226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712739" y="3558582"/>
            <a:ext cx="1147865" cy="322697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828191" y="4951378"/>
            <a:ext cx="2267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Bradley Hand ITC" panose="03070402050302030203" pitchFamily="66" charset="0"/>
              </a:rPr>
              <a:t>Look-ahead gradient from the next step</a:t>
            </a:r>
            <a:endParaRPr lang="en-US" b="1" dirty="0">
              <a:solidFill>
                <a:srgbClr val="FFC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091518" y="387695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Momentum</a:t>
            </a:r>
            <a:endParaRPr lang="en-US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552562" y="3127665"/>
            <a:ext cx="2632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Gradient + Nesterov momentum</a:t>
            </a:r>
            <a:endParaRPr lang="en-US" b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9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15" y="604087"/>
            <a:ext cx="4029350" cy="2286000"/>
          </a:xfrm>
        </p:spPr>
        <p:txBody>
          <a:bodyPr/>
          <a:lstStyle/>
          <a:p>
            <a:r>
              <a:rPr lang="en-US" dirty="0" smtClean="0"/>
              <a:t>SGD </a:t>
            </a:r>
            <a:r>
              <a:rPr lang="en-US" dirty="0" err="1" smtClean="0"/>
              <a:t>vs</a:t>
            </a:r>
            <a:r>
              <a:rPr lang="en-US" dirty="0" smtClean="0"/>
              <a:t> GD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990069" y="1587342"/>
                <a:ext cx="6386428" cy="5091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69" y="1587342"/>
                <a:ext cx="6386428" cy="5091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991567" y="2970728"/>
                <a:ext cx="5816079" cy="10361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67" y="2970728"/>
                <a:ext cx="5816079" cy="1036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991567" y="4857591"/>
                <a:ext cx="3091680" cy="4769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67" y="4857591"/>
                <a:ext cx="3091680" cy="476990"/>
              </a:xfrm>
              <a:prstGeom prst="rect">
                <a:avLst/>
              </a:prstGeom>
              <a:blipFill rotWithShape="0">
                <a:blip r:embed="rId4"/>
                <a:stretch>
                  <a:fillRect b="-8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563548" y="106033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1. The Neural Network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563548" y="245857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2. Learning by minimizing empirical error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554619" y="4368961"/>
            <a:ext cx="695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Bradley Hand ITC" panose="03070402050302030203" pitchFamily="66" charset="0"/>
              </a:rPr>
              <a:t>3. Optimizing with Gradient Descend based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86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4"/>
                <a:ext cx="10922000" cy="474810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Normally we update all weights with same “aggressiveness”</a:t>
                </a:r>
              </a:p>
              <a:p>
                <a:pPr lvl="1"/>
                <a:r>
                  <a:rPr lang="en-US" dirty="0" smtClean="0"/>
                  <a:t>Yet, some parameters could enjoy more “teaching”</a:t>
                </a:r>
              </a:p>
              <a:p>
                <a:pPr lvl="1"/>
                <a:r>
                  <a:rPr lang="en-US" dirty="0" smtClean="0"/>
                  <a:t>While others are already about there</a:t>
                </a:r>
              </a:p>
              <a:p>
                <a:r>
                  <a:rPr lang="en-US" dirty="0" smtClean="0"/>
                  <a:t>Second-order methods adapt the learning according to the per parameter behavior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</m:sSub>
                  </m:oMath>
                </a14:m>
                <a:r>
                  <a:rPr lang="en-US" dirty="0" smtClean="0"/>
                  <a:t> is the Hessian matrix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 smtClean="0"/>
                  <a:t> containing all second-order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4"/>
                <a:ext cx="10922000" cy="4748106"/>
              </a:xfrm>
              <a:blipFill rotWithShape="0">
                <a:blip r:embed="rId2"/>
                <a:stretch>
                  <a:fillRect l="-1843" t="-2054" r="-2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 order optimizations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the inverse of the Hessian with thousands of </a:t>
            </a:r>
            <a:r>
              <a:rPr lang="en-US" dirty="0" err="1"/>
              <a:t>parametesr</a:t>
            </a:r>
            <a:r>
              <a:rPr lang="en-US" dirty="0"/>
              <a:t> is usually very expensive</a:t>
            </a:r>
          </a:p>
          <a:p>
            <a:r>
              <a:rPr lang="en-US" dirty="0"/>
              <a:t>Instead approximations are sough for, e.g. the L-BFGS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Keeps memory of gradients to approximate the inverse Hessian</a:t>
            </a:r>
          </a:p>
          <a:p>
            <a:r>
              <a:rPr lang="en-US" dirty="0" smtClean="0"/>
              <a:t>However, L-BFGS works alright with Batch Gradient Descend</a:t>
            </a:r>
          </a:p>
          <a:p>
            <a:pPr lvl="1"/>
            <a:r>
              <a:rPr lang="en-US" dirty="0" smtClean="0"/>
              <a:t>What about SGD?</a:t>
            </a:r>
          </a:p>
          <a:p>
            <a:r>
              <a:rPr lang="en-US" dirty="0" smtClean="0"/>
              <a:t>In practice SGD with a good momentum works alright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 order optimization methods 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Adagrad [Duchi2011]</a:t>
            </a:r>
          </a:p>
          <a:p>
            <a:r>
              <a:rPr lang="en-US" dirty="0" smtClean="0"/>
              <a:t>RMSprop</a:t>
            </a:r>
          </a:p>
          <a:p>
            <a:r>
              <a:rPr lang="en-US" dirty="0" smtClean="0"/>
              <a:t>Adam [Kingma2014]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 parameter adaptive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7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Schedule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a small number to avoid division with </a:t>
                </a:r>
                <a:r>
                  <a:rPr lang="en-US" dirty="0" smtClean="0"/>
                  <a:t>0</a:t>
                </a:r>
              </a:p>
              <a:p>
                <a:pPr lvl="1"/>
                <a:r>
                  <a:rPr lang="en-US" dirty="0" smtClean="0"/>
                  <a:t>Gradients become gradually smaller and smaller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Adagrad</a:t>
            </a:r>
            <a:r>
              <a:rPr lang="en-US" dirty="0" smtClean="0"/>
              <a:t> </a:t>
            </a:r>
            <a:r>
              <a:rPr lang="en-US" dirty="0"/>
              <a:t>[Duchi2011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3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4"/>
                <a:ext cx="7201927" cy="474810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Schedule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/>
                  <a:t> is a decay hyper-parameter</a:t>
                </a:r>
              </a:p>
              <a:p>
                <a:r>
                  <a:rPr lang="en-US" dirty="0" smtClean="0"/>
                  <a:t>Similar like </a:t>
                </a:r>
                <a:r>
                  <a:rPr lang="en-US" dirty="0" err="1" smtClean="0"/>
                  <a:t>Adagrad</a:t>
                </a:r>
                <a:r>
                  <a:rPr lang="en-US" dirty="0" smtClean="0"/>
                  <a:t>, but uses a moving average of the squared gradients</a:t>
                </a:r>
              </a:p>
              <a:p>
                <a:r>
                  <a:rPr lang="en-US" dirty="0" smtClean="0"/>
                  <a:t>When gradients are too large (maybe too “noisy” loss surface)</a:t>
                </a:r>
              </a:p>
              <a:p>
                <a:pPr lvl="1"/>
                <a:r>
                  <a:rPr lang="en-US" dirty="0" smtClean="0"/>
                  <a:t>Updates are tamed</a:t>
                </a:r>
              </a:p>
              <a:p>
                <a:r>
                  <a:rPr lang="en-US" dirty="0" smtClean="0"/>
                  <a:t>When gradients are too small (maybe stuck in flat loss surface ravine)</a:t>
                </a:r>
              </a:p>
              <a:p>
                <a:pPr lvl="1"/>
                <a:r>
                  <a:rPr lang="en-US" dirty="0" smtClean="0"/>
                  <a:t>Updates become more aggressive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4"/>
                <a:ext cx="7201927" cy="4748106"/>
              </a:xfrm>
              <a:blipFill rotWithShape="0">
                <a:blip r:embed="rId2"/>
                <a:stretch>
                  <a:fillRect l="-2625" t="-3979" r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RMSprop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76" y="1926077"/>
            <a:ext cx="4349924" cy="295379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8640097" y="4266710"/>
            <a:ext cx="835597" cy="1372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269933" y="5622337"/>
            <a:ext cx="3840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Square rooting boosts small values while suppresses large values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485994" y="3650828"/>
            <a:ext cx="1397159" cy="1987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4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+0.5)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l-G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l-GR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+0.5)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l-GR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+0.5)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+0.5)</m:t>
                                </m:r>
                              </m:sup>
                            </m:sSup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Similar to RMSprop with momentum</a:t>
                </a:r>
              </a:p>
              <a:p>
                <a:r>
                  <a:rPr lang="en-US" dirty="0" smtClean="0"/>
                  <a:t>Recommended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=0.999,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Adam [Kingma2014]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0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45" y="1539313"/>
            <a:ext cx="4632393" cy="3586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783" y="1539313"/>
            <a:ext cx="4632393" cy="35863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2451" y="5613518"/>
            <a:ext cx="2855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Picture credit: </a:t>
            </a:r>
            <a:r>
              <a:rPr lang="en-US" b="1" dirty="0" smtClean="0">
                <a:latin typeface="Bradley Hand ITC" panose="03070402050302030203" pitchFamily="66" charset="0"/>
                <a:hlinkClick r:id="rId4"/>
              </a:rPr>
              <a:t>Alec Radford</a:t>
            </a:r>
            <a:endParaRPr lang="en-US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Preprocess the data to have 0 mean</a:t>
                </a:r>
              </a:p>
              <a:p>
                <a:pPr lvl="1"/>
                <a:r>
                  <a:rPr lang="en-US" dirty="0" smtClean="0"/>
                  <a:t>Either normalize to have standard deviation 1 or the inputs to lie in the range [-1, 1]</a:t>
                </a:r>
              </a:p>
              <a:p>
                <a:r>
                  <a:rPr lang="en-US" dirty="0" smtClean="0"/>
                  <a:t>Initialize weights according to you activations functions</a:t>
                </a:r>
              </a:p>
              <a:p>
                <a:pPr lvl="1"/>
                <a:r>
                  <a:rPr lang="en-US" dirty="0" smtClean="0"/>
                  <a:t>For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 initialize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d is the number of input neurons</a:t>
                </a:r>
              </a:p>
              <a:p>
                <a:r>
                  <a:rPr lang="en-US" dirty="0" smtClean="0"/>
                  <a:t>Always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-regularization and dropout</a:t>
                </a:r>
              </a:p>
              <a:p>
                <a:r>
                  <a:rPr lang="en-US" dirty="0" smtClean="0"/>
                  <a:t>Use batch normalization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768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8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Babysitting</a:t>
            </a:r>
            <a:br>
              <a:rPr lang="en-US" dirty="0" smtClean="0"/>
            </a:br>
            <a:r>
              <a:rPr lang="en-US" dirty="0" smtClean="0"/>
              <a:t>Deep Nets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574" y="1676990"/>
                <a:ext cx="6386428" cy="5091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3060376"/>
                <a:ext cx="5816079" cy="1036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l-G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72" y="4947239"/>
                <a:ext cx="3091680" cy="476990"/>
              </a:xfrm>
              <a:prstGeom prst="rect">
                <a:avLst/>
              </a:prstGeom>
              <a:blipFill rotWithShape="0">
                <a:blip r:embed="rId4"/>
                <a:stretch>
                  <a:fillRect b="-87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689053" y="114998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1. The Neural Network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9053" y="254822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2. Learning by minimizing empirical error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0124" y="4458609"/>
            <a:ext cx="695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3. Optimizing with Gradient Descend based methods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8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your gradients</a:t>
            </a:r>
          </a:p>
          <a:p>
            <a:r>
              <a:rPr lang="en-US" dirty="0" smtClean="0"/>
              <a:t>Check that in the first round you get a random loss</a:t>
            </a:r>
          </a:p>
          <a:p>
            <a:r>
              <a:rPr lang="en-US" dirty="0" smtClean="0"/>
              <a:t>Check network with few samples</a:t>
            </a:r>
          </a:p>
          <a:p>
            <a:pPr lvl="1"/>
            <a:r>
              <a:rPr lang="en-US" dirty="0" smtClean="0"/>
              <a:t>Turn off regularization. You should predictably overfit and have a 0 loss</a:t>
            </a:r>
          </a:p>
          <a:p>
            <a:pPr lvl="1"/>
            <a:r>
              <a:rPr lang="en-US" dirty="0" smtClean="0"/>
              <a:t>Turn or regularization. The loss should increase</a:t>
            </a:r>
          </a:p>
          <a:p>
            <a:r>
              <a:rPr lang="en-US" dirty="0" smtClean="0"/>
              <a:t>Have a separate validation set</a:t>
            </a:r>
          </a:p>
          <a:p>
            <a:pPr lvl="1"/>
            <a:r>
              <a:rPr lang="en-US" dirty="0" smtClean="0"/>
              <a:t>Compare the curve between training and validation sets</a:t>
            </a:r>
          </a:p>
          <a:p>
            <a:pPr lvl="1"/>
            <a:r>
              <a:rPr lang="en-US" dirty="0" smtClean="0"/>
              <a:t>There should be a gap, but not </a:t>
            </a:r>
            <a:r>
              <a:rPr lang="en-US" smtClean="0"/>
              <a:t>too large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Babysitting Deep 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Backpropagation again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4"/>
                <a:ext cx="10922000" cy="4748106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 smtClean="0">
                    <a:latin typeface="Consolas" panose="020B0609020204030204" pitchFamily="49" charset="0"/>
                  </a:rPr>
                  <a:t>Step 1.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Compute forward propagations for all layers, starting from the first layer until the last loss layer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000" b="1" dirty="0" smtClean="0">
                    <a:latin typeface="Consolas" panose="020B0609020204030204" pitchFamily="49" charset="0"/>
                  </a:rPr>
                  <a:t>Step 2.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Once done with forward propagation, follow the reverse path. Start from the last layer and for each new layer compute the gradients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 and</a:t>
                </a:r>
                <a:r>
                  <a:rPr lang="en-US" sz="2400" dirty="0" smtClean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pPr lvl="1"/>
                <a:r>
                  <a:rPr lang="en-US" sz="2000" dirty="0" smtClean="0">
                    <a:latin typeface="Consolas" panose="020B0609020204030204" pitchFamily="49" charset="0"/>
                  </a:rPr>
                  <a:t>Cache computations when possible to avoid redundant operations</a:t>
                </a:r>
              </a:p>
              <a:p>
                <a:r>
                  <a:rPr lang="en-US" sz="2000" b="1" dirty="0" smtClean="0">
                    <a:latin typeface="Consolas" panose="020B0609020204030204" pitchFamily="49" charset="0"/>
                  </a:rPr>
                  <a:t>Step 3.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Use the gradients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onsolas" panose="020B0609020204030204" pitchFamily="49" charset="0"/>
                          </a:rPr>
                          <m:t> 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 with Stochastic Gradient Descend to train your network</a:t>
                </a:r>
                <a:endParaRPr lang="en-US" sz="20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4"/>
                <a:ext cx="10922000" cy="4748106"/>
              </a:xfrm>
              <a:blipFill rotWithShape="0">
                <a:blip r:embed="rId2"/>
                <a:stretch>
                  <a:fillRect l="-1396" t="-1284" r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717915" y="1964987"/>
            <a:ext cx="3132306" cy="437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97433" y="3193626"/>
            <a:ext cx="2795082" cy="775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9880" y="3193626"/>
            <a:ext cx="2795082" cy="775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761465" y="3891066"/>
            <a:ext cx="684075" cy="1642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332231" y="5565701"/>
                <a:ext cx="3462743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  <a:latin typeface="Bradley Hand ITC" panose="03070402050302030203" pitchFamily="66" charset="0"/>
                  </a:rPr>
                  <a:t>Vector with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×1]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231" y="5565701"/>
                <a:ext cx="346274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404" t="-3175" b="-2539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4895109" y="3900974"/>
            <a:ext cx="601530" cy="2044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2158091" y="5974540"/>
                <a:ext cx="4445641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  <a:latin typeface="Bradley Hand ITC" panose="03070402050302030203" pitchFamily="66" charset="0"/>
                  </a:rPr>
                  <a:t>Jacobian matrix with dimensions</a:t>
                </a:r>
                <a:r>
                  <a:rPr lang="en-US" dirty="0" smtClean="0">
                    <a:solidFill>
                      <a:srgbClr val="FF0000"/>
                    </a:solidFill>
                    <a:latin typeface="Bradley Hand ITC" panose="03070402050302030203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091" y="5974540"/>
                <a:ext cx="444564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8" t="-3175" b="-2539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V="1">
            <a:off x="2471368" y="3818885"/>
            <a:ext cx="862839" cy="1318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119929" y="5169857"/>
                <a:ext cx="3214278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  <a:latin typeface="Bradley Hand ITC" panose="03070402050302030203" pitchFamily="66" charset="0"/>
                  </a:rPr>
                  <a:t>Vector with dimensions</a:t>
                </a:r>
                <a:r>
                  <a:rPr lang="en-US" dirty="0" smtClean="0">
                    <a:solidFill>
                      <a:srgbClr val="FF0000"/>
                    </a:solidFill>
                    <a:latin typeface="Bradley Hand ITC" panose="03070402050302030203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×1]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" y="5169857"/>
                <a:ext cx="321427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512" t="-3175" b="-2539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 flipH="1" flipV="1">
            <a:off x="7307852" y="3897098"/>
            <a:ext cx="185412" cy="1969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7376279" y="5866329"/>
                <a:ext cx="3582904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  <a:latin typeface="Bradley Hand ITC" panose="03070402050302030203" pitchFamily="66" charset="0"/>
                  </a:rPr>
                  <a:t>Matrix with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279" y="5866329"/>
                <a:ext cx="358290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86" t="-3175" b="-2539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H="1" flipV="1">
            <a:off x="8050932" y="3900974"/>
            <a:ext cx="256489" cy="1453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8050932" y="5381035"/>
                <a:ext cx="3223896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  <a:latin typeface="Bradley Hand ITC" panose="03070402050302030203" pitchFamily="66" charset="0"/>
                  </a:rPr>
                  <a:t>Vector with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932" y="5381035"/>
                <a:ext cx="322389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507" t="-4839" b="-2741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8622329" y="4923445"/>
                <a:ext cx="3488391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  <a:latin typeface="Bradley Hand ITC" panose="03070402050302030203" pitchFamily="66" charset="0"/>
                  </a:rPr>
                  <a:t>Vector with dimensions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329" y="4923445"/>
                <a:ext cx="348839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217" t="-4839" b="-2741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9088324" y="3818884"/>
            <a:ext cx="585161" cy="1063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58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21" grpId="0" animBg="1"/>
      <p:bldP spid="25" grpId="0" animBg="1"/>
      <p:bldP spid="28" grpId="0" animBg="1"/>
      <p:bldP spid="2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to defining our model and optimize it in practice</a:t>
            </a:r>
          </a:p>
          <a:p>
            <a:r>
              <a:rPr lang="en-US" dirty="0"/>
              <a:t>Data preprocessing and normalization</a:t>
            </a:r>
          </a:p>
          <a:p>
            <a:r>
              <a:rPr lang="en-US" dirty="0"/>
              <a:t>Optimization methods</a:t>
            </a:r>
          </a:p>
          <a:p>
            <a:r>
              <a:rPr lang="en-US" dirty="0"/>
              <a:t>Regularizations</a:t>
            </a:r>
          </a:p>
          <a:p>
            <a:r>
              <a:rPr lang="en-US" dirty="0"/>
              <a:t>Architectures and architectural hyper-parameters</a:t>
            </a:r>
          </a:p>
          <a:p>
            <a:r>
              <a:rPr lang="en-US" dirty="0"/>
              <a:t>Learning rate</a:t>
            </a:r>
          </a:p>
          <a:p>
            <a:r>
              <a:rPr lang="en-US" dirty="0"/>
              <a:t>Weight initializations</a:t>
            </a:r>
          </a:p>
          <a:p>
            <a:r>
              <a:rPr lang="en-US" dirty="0"/>
              <a:t>Good </a:t>
            </a:r>
            <a:r>
              <a:rPr lang="en-US" dirty="0" smtClean="0"/>
              <a:t>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3795" y="1276774"/>
            <a:ext cx="7624768" cy="4748106"/>
          </a:xfrm>
        </p:spPr>
        <p:txBody>
          <a:bodyPr/>
          <a:lstStyle/>
          <a:p>
            <a:r>
              <a:rPr lang="en-US" dirty="0" smtClean="0"/>
              <a:t>What are the Convolutional Neural Networks?</a:t>
            </a:r>
          </a:p>
          <a:p>
            <a:r>
              <a:rPr lang="en-US" dirty="0" smtClean="0"/>
              <a:t>Why are they so important for Computer Vision?</a:t>
            </a:r>
          </a:p>
          <a:p>
            <a:r>
              <a:rPr lang="en-US" dirty="0" smtClean="0"/>
              <a:t>How do they differ from standard Neural Networks?</a:t>
            </a:r>
          </a:p>
          <a:p>
            <a:r>
              <a:rPr lang="en-US" dirty="0" smtClean="0"/>
              <a:t>How can we train a Convolutional Neural Network?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5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 smtClean="0"/>
                  <a:t> has 15 neurons</a:t>
                </a:r>
                <a:r>
                  <a:rPr lang="el-G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l-GR" dirty="0" smtClean="0"/>
                  <a:t>)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 smtClean="0"/>
                  <a:t> has 10 neurons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 smtClean="0"/>
                  <a:t>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 smtClean="0"/>
                  <a:t> has 5 neurons </a:t>
                </a:r>
                <a:r>
                  <a:rPr lang="el-G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l-GR" dirty="0"/>
                  <a:t>)</a:t>
                </a:r>
                <a:endParaRPr lang="en-US" dirty="0" smtClean="0"/>
              </a:p>
              <a:p>
                <a:r>
                  <a:rPr lang="en-US" dirty="0" smtClean="0"/>
                  <a:t>My activation functions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The dimensionalities are </a:t>
                </a:r>
                <a:r>
                  <a:rPr lang="en-US" i="1" dirty="0" smtClean="0"/>
                  <a:t>(remember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i="1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1]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The gradients are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   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l-G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l-GR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l-G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824" r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 example and dimensionality analysis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159540" y="3725694"/>
            <a:ext cx="1400783" cy="690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893337" y="5210783"/>
            <a:ext cx="1400783" cy="690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720617" y="4634205"/>
            <a:ext cx="1400783" cy="6906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20616" y="2898447"/>
            <a:ext cx="1400783" cy="6906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4"/>
          </p:cNvCxnSpPr>
          <p:nvPr/>
        </p:nvCxnSpPr>
        <p:spPr>
          <a:xfrm>
            <a:off x="5421008" y="3589110"/>
            <a:ext cx="7026" cy="102180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5"/>
          </p:cNvCxnSpPr>
          <p:nvPr/>
        </p:nvCxnSpPr>
        <p:spPr>
          <a:xfrm>
            <a:off x="3355183" y="4315212"/>
            <a:ext cx="1538154" cy="12604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4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backpropagation efficient?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vadlc-them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vadlc-theme" id="{8B380FA7-E842-4F32-800B-24224A1312D7}" vid="{AF66859D-F672-4D71-9E59-A30ADFC7D4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uvadlc-theme</Template>
  <TotalTime>4164</TotalTime>
  <Words>2308</Words>
  <Application>Microsoft Office PowerPoint</Application>
  <PresentationFormat>Widescreen</PresentationFormat>
  <Paragraphs>556</Paragraphs>
  <Slides>71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Bradley Hand ITC</vt:lpstr>
      <vt:lpstr>Calibri</vt:lpstr>
      <vt:lpstr>Calibri Light</vt:lpstr>
      <vt:lpstr>Cambria Math</vt:lpstr>
      <vt:lpstr>Consolas</vt:lpstr>
      <vt:lpstr>Courier New</vt:lpstr>
      <vt:lpstr>Wingdings</vt:lpstr>
      <vt:lpstr>uvadlc-theme</vt:lpstr>
      <vt:lpstr>Lecture 3: Deeper into Deep Learning and Optimizations</vt:lpstr>
      <vt:lpstr>Previous lecture</vt:lpstr>
      <vt:lpstr>Lecture overview</vt:lpstr>
      <vt:lpstr>Deeper into Neural Networks &amp; Deep Neural Nets</vt:lpstr>
      <vt:lpstr>A Neural/Deep Network in a nutshell</vt:lpstr>
      <vt:lpstr>SGD vs GD</vt:lpstr>
      <vt:lpstr>Backpropagation again</vt:lpstr>
      <vt:lpstr>Practical example and dimensionality analysis</vt:lpstr>
      <vt:lpstr>Why is backpropagation efficient?</vt:lpstr>
      <vt:lpstr>Still, backpropagation can be slow</vt:lpstr>
      <vt:lpstr>Stochastic Gradient Descend (SGD)</vt:lpstr>
      <vt:lpstr>SGD is often better</vt:lpstr>
      <vt:lpstr>SGD is often better</vt:lpstr>
      <vt:lpstr>SGD is faster</vt:lpstr>
      <vt:lpstr>SGD is faster</vt:lpstr>
      <vt:lpstr>SGD for dynamically changed datasets</vt:lpstr>
      <vt:lpstr>Shuffling examples</vt:lpstr>
      <vt:lpstr>Advantages of Gradient Descend batch learning</vt:lpstr>
      <vt:lpstr>In practice</vt:lpstr>
      <vt:lpstr>Data preprocessing &amp; normalization</vt:lpstr>
      <vt:lpstr>Data pre-processing</vt:lpstr>
      <vt:lpstr>Normalization: N(μ, σ^2 )=N(0, 1)</vt:lpstr>
      <vt:lpstr>Normalization: N(μ, σ^2 )=N(0, 1)</vt:lpstr>
      <vt:lpstr>PCA Whitening</vt:lpstr>
      <vt:lpstr>Example</vt:lpstr>
      <vt:lpstr>Local response normalization</vt:lpstr>
      <vt:lpstr>Batch normalization</vt:lpstr>
      <vt:lpstr>Data augmentation</vt:lpstr>
      <vt:lpstr>Regularization</vt:lpstr>
      <vt:lpstr>Regularization</vt:lpstr>
      <vt:lpstr>ℓ_2-regularization </vt:lpstr>
      <vt:lpstr>ℓ_1-regularization </vt:lpstr>
      <vt:lpstr>Early stopping</vt:lpstr>
      <vt:lpstr>Dropout</vt:lpstr>
      <vt:lpstr>Architectural details</vt:lpstr>
      <vt:lpstr>Sigmoid-like activation functions</vt:lpstr>
      <vt:lpstr>RBFs vs “Sigmoids”</vt:lpstr>
      <vt:lpstr>Rectified Linear Unit (ReLU) module (Alexnet)</vt:lpstr>
      <vt:lpstr>ReLU convergence rate</vt:lpstr>
      <vt:lpstr>Other ReLUs</vt:lpstr>
      <vt:lpstr>Architectural hyper-parameters</vt:lpstr>
      <vt:lpstr>Number of hidden units, number of hidden layers</vt:lpstr>
      <vt:lpstr>Use ℓ_2-regularization!  </vt:lpstr>
      <vt:lpstr>Learning rate</vt:lpstr>
      <vt:lpstr>Learning rate</vt:lpstr>
      <vt:lpstr>Learning rate schedules</vt:lpstr>
      <vt:lpstr>Learning rate in practice</vt:lpstr>
      <vt:lpstr>Weight initialization</vt:lpstr>
      <vt:lpstr>Weight initialization</vt:lpstr>
      <vt:lpstr>Weight initialization</vt:lpstr>
      <vt:lpstr>Weight initialization for sigmoid-like neurons</vt:lpstr>
      <vt:lpstr>Weight initialization for ReLUs</vt:lpstr>
      <vt:lpstr>Loss functions</vt:lpstr>
      <vt:lpstr>Multi-class classification</vt:lpstr>
      <vt:lpstr>Multi-class, multi-label classification</vt:lpstr>
      <vt:lpstr>Regression</vt:lpstr>
      <vt:lpstr>Even better optimizations</vt:lpstr>
      <vt:lpstr>Momentum</vt:lpstr>
      <vt:lpstr>Nesterov Momentum</vt:lpstr>
      <vt:lpstr>Second order optimizations</vt:lpstr>
      <vt:lpstr>Second order optimization methods in practice</vt:lpstr>
      <vt:lpstr>Per parameter adaptive optimization</vt:lpstr>
      <vt:lpstr>Adagrad [Duchi2011]</vt:lpstr>
      <vt:lpstr>RMSprop</vt:lpstr>
      <vt:lpstr>Adam [Kingma2014]</vt:lpstr>
      <vt:lpstr>Visual overview</vt:lpstr>
      <vt:lpstr>Good practice</vt:lpstr>
      <vt:lpstr>Babysitting Deep Nets</vt:lpstr>
      <vt:lpstr>Babysitting Deep Nets</vt:lpstr>
      <vt:lpstr>Summary</vt:lpstr>
      <vt:lpstr>Next lecture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Efstratios Gavves</dc:creator>
  <cp:lastModifiedBy>Efstratios Gavves</cp:lastModifiedBy>
  <cp:revision>112</cp:revision>
  <dcterms:created xsi:type="dcterms:W3CDTF">2016-02-05T16:46:46Z</dcterms:created>
  <dcterms:modified xsi:type="dcterms:W3CDTF">2016-02-09T21:37:36Z</dcterms:modified>
</cp:coreProperties>
</file>